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2" r:id="rId2"/>
    <p:sldMasterId id="2147483826" r:id="rId3"/>
    <p:sldMasterId id="2147483830" r:id="rId4"/>
    <p:sldMasterId id="2147483834" r:id="rId5"/>
    <p:sldMasterId id="2147483838" r:id="rId6"/>
    <p:sldMasterId id="2147483842" r:id="rId7"/>
    <p:sldMasterId id="2147485160" r:id="rId8"/>
    <p:sldMasterId id="2147485173" r:id="rId9"/>
    <p:sldMasterId id="2147485186" r:id="rId10"/>
    <p:sldMasterId id="2147485441" r:id="rId11"/>
  </p:sldMasterIdLst>
  <p:notesMasterIdLst>
    <p:notesMasterId r:id="rId62"/>
  </p:notesMasterIdLst>
  <p:sldIdLst>
    <p:sldId id="334" r:id="rId12"/>
    <p:sldId id="302" r:id="rId13"/>
    <p:sldId id="303" r:id="rId14"/>
    <p:sldId id="304" r:id="rId15"/>
    <p:sldId id="305" r:id="rId16"/>
    <p:sldId id="306" r:id="rId17"/>
    <p:sldId id="275" r:id="rId18"/>
    <p:sldId id="307" r:id="rId19"/>
    <p:sldId id="261" r:id="rId20"/>
    <p:sldId id="264" r:id="rId21"/>
    <p:sldId id="323" r:id="rId22"/>
    <p:sldId id="280" r:id="rId23"/>
    <p:sldId id="281" r:id="rId24"/>
    <p:sldId id="266" r:id="rId25"/>
    <p:sldId id="282" r:id="rId26"/>
    <p:sldId id="283" r:id="rId27"/>
    <p:sldId id="284" r:id="rId28"/>
    <p:sldId id="285" r:id="rId29"/>
    <p:sldId id="286" r:id="rId30"/>
    <p:sldId id="287" r:id="rId31"/>
    <p:sldId id="278" r:id="rId32"/>
    <p:sldId id="289" r:id="rId33"/>
    <p:sldId id="290" r:id="rId34"/>
    <p:sldId id="291" r:id="rId35"/>
    <p:sldId id="295" r:id="rId36"/>
    <p:sldId id="292" r:id="rId37"/>
    <p:sldId id="293" r:id="rId38"/>
    <p:sldId id="333" r:id="rId39"/>
    <p:sldId id="288" r:id="rId40"/>
    <p:sldId id="308" r:id="rId41"/>
    <p:sldId id="309" r:id="rId42"/>
    <p:sldId id="324" r:id="rId43"/>
    <p:sldId id="312" r:id="rId44"/>
    <p:sldId id="313" r:id="rId45"/>
    <p:sldId id="314" r:id="rId46"/>
    <p:sldId id="315" r:id="rId47"/>
    <p:sldId id="316" r:id="rId48"/>
    <p:sldId id="318" r:id="rId49"/>
    <p:sldId id="319" r:id="rId50"/>
    <p:sldId id="327" r:id="rId51"/>
    <p:sldId id="328" r:id="rId52"/>
    <p:sldId id="320" r:id="rId53"/>
    <p:sldId id="321" r:id="rId54"/>
    <p:sldId id="329" r:id="rId55"/>
    <p:sldId id="330" r:id="rId56"/>
    <p:sldId id="331" r:id="rId57"/>
    <p:sldId id="332" r:id="rId58"/>
    <p:sldId id="296" r:id="rId59"/>
    <p:sldId id="326" r:id="rId60"/>
    <p:sldId id="297"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00"/>
    <a:srgbClr val="FFCCCC"/>
    <a:srgbClr val="FFCCFF"/>
    <a:srgbClr val="D0F4D9"/>
    <a:srgbClr val="FFFF99"/>
    <a:srgbClr val="66FF99"/>
    <a:srgbClr val="FFFFCC"/>
    <a:srgbClr val="FF9999"/>
    <a:srgbClr val="FFE1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65" autoAdjust="0"/>
    <p:restoredTop sz="88940" autoAdjust="0"/>
  </p:normalViewPr>
  <p:slideViewPr>
    <p:cSldViewPr>
      <p:cViewPr varScale="1">
        <p:scale>
          <a:sx n="66" d="100"/>
          <a:sy n="66" d="100"/>
        </p:scale>
        <p:origin x="-1662" y="-96"/>
      </p:cViewPr>
      <p:guideLst>
        <p:guide orient="horz" pos="2160"/>
        <p:guide pos="2880"/>
      </p:guideLst>
    </p:cSldViewPr>
  </p:slideViewPr>
  <p:outlineViewPr>
    <p:cViewPr>
      <p:scale>
        <a:sx n="33" d="100"/>
        <a:sy n="33" d="100"/>
      </p:scale>
      <p:origin x="0" y="5502"/>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Office_Excel14.xlsx"/><Relationship Id="rId1" Type="http://schemas.openxmlformats.org/officeDocument/2006/relationships/image" Target="../media/image34.jpeg"/></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image" Target="../media/image29.jpeg"/></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2404651515685253"/>
          <c:y val="0.1206045342067541"/>
          <c:w val="0.83723827433808196"/>
          <c:h val="0.65728880542631341"/>
        </c:manualLayout>
      </c:layout>
      <c:barChart>
        <c:barDir val="bar"/>
        <c:grouping val="clustered"/>
        <c:ser>
          <c:idx val="0"/>
          <c:order val="0"/>
          <c:tx>
            <c:strRef>
              <c:f>Лист1!$B$1</c:f>
              <c:strCache>
                <c:ptCount val="1"/>
                <c:pt idx="0">
                  <c:v>2017 утверждено Собранием депутатов</c:v>
                </c:pt>
              </c:strCache>
            </c:strRef>
          </c:tx>
          <c:spPr>
            <a:solidFill>
              <a:srgbClr val="00B050"/>
            </a:solidFill>
            <a:scene3d>
              <a:camera prst="orthographicFront"/>
              <a:lightRig rig="threePt" dir="t"/>
            </a:scene3d>
            <a:sp3d>
              <a:bevelT/>
            </a:sp3d>
          </c:spPr>
          <c:dLbls>
            <c:dLbl>
              <c:idx val="1"/>
              <c:layout>
                <c:manualLayout>
                  <c:x val="-2.8677933707456208E-3"/>
                  <c:y val="2.1188193871640254E-2"/>
                </c:manualLayout>
              </c:layout>
              <c:showVal val="1"/>
            </c:dLbl>
            <c:txPr>
              <a:bodyPr/>
              <a:lstStyle/>
              <a:p>
                <a:pPr>
                  <a:defRPr sz="1200" b="1"/>
                </a:pPr>
                <a:endParaRPr lang="ru-RU"/>
              </a:p>
            </c:txPr>
            <c:showVal val="1"/>
          </c:dLbls>
          <c:cat>
            <c:strRef>
              <c:f>Лист1!$A$2:$A$4</c:f>
              <c:strCache>
                <c:ptCount val="3"/>
                <c:pt idx="0">
                  <c:v>Доходы</c:v>
                </c:pt>
                <c:pt idx="1">
                  <c:v>расходы</c:v>
                </c:pt>
                <c:pt idx="2">
                  <c:v>Источники</c:v>
                </c:pt>
              </c:strCache>
            </c:strRef>
          </c:cat>
          <c:val>
            <c:numRef>
              <c:f>Лист1!$B$2:$B$4</c:f>
              <c:numCache>
                <c:formatCode>0.00</c:formatCode>
                <c:ptCount val="3"/>
                <c:pt idx="0">
                  <c:v>310142.7</c:v>
                </c:pt>
                <c:pt idx="1">
                  <c:v>340770.3</c:v>
                </c:pt>
                <c:pt idx="2">
                  <c:v>30627.599999999988</c:v>
                </c:pt>
              </c:numCache>
            </c:numRef>
          </c:val>
        </c:ser>
        <c:ser>
          <c:idx val="1"/>
          <c:order val="1"/>
          <c:tx>
            <c:strRef>
              <c:f>Лист1!$C$1</c:f>
              <c:strCache>
                <c:ptCount val="1"/>
                <c:pt idx="0">
                  <c:v>2018 план</c:v>
                </c:pt>
              </c:strCache>
            </c:strRef>
          </c:tx>
          <c:spPr>
            <a:solidFill>
              <a:srgbClr val="FFC000"/>
            </a:solidFill>
            <a:scene3d>
              <a:camera prst="orthographicFront"/>
              <a:lightRig rig="threePt" dir="t"/>
            </a:scene3d>
            <a:sp3d>
              <a:bevelT/>
            </a:sp3d>
          </c:spPr>
          <c:dLbls>
            <c:dLbl>
              <c:idx val="0"/>
              <c:layout>
                <c:manualLayout>
                  <c:x val="-1.433896685372808E-3"/>
                  <c:y val="1.2712916322984148E-2"/>
                </c:manualLayout>
              </c:layout>
              <c:showVal val="1"/>
            </c:dLbl>
            <c:dLbl>
              <c:idx val="1"/>
              <c:layout>
                <c:manualLayout>
                  <c:x val="2.2942346965964974E-2"/>
                  <c:y val="-4.2376387743280541E-3"/>
                </c:manualLayout>
              </c:layout>
              <c:showVal val="1"/>
            </c:dLbl>
            <c:txPr>
              <a:bodyPr/>
              <a:lstStyle/>
              <a:p>
                <a:pPr>
                  <a:defRPr sz="1200" b="1"/>
                </a:pPr>
                <a:endParaRPr lang="ru-RU"/>
              </a:p>
            </c:txPr>
            <c:showVal val="1"/>
          </c:dLbls>
          <c:cat>
            <c:strRef>
              <c:f>Лист1!$A$2:$A$4</c:f>
              <c:strCache>
                <c:ptCount val="3"/>
                <c:pt idx="0">
                  <c:v>Доходы</c:v>
                </c:pt>
                <c:pt idx="1">
                  <c:v>расходы</c:v>
                </c:pt>
                <c:pt idx="2">
                  <c:v>Источники</c:v>
                </c:pt>
              </c:strCache>
            </c:strRef>
          </c:cat>
          <c:val>
            <c:numRef>
              <c:f>Лист1!$C$2:$C$4</c:f>
              <c:numCache>
                <c:formatCode>0.00</c:formatCode>
                <c:ptCount val="3"/>
                <c:pt idx="0">
                  <c:v>271233.40000000002</c:v>
                </c:pt>
                <c:pt idx="1">
                  <c:v>274305.40000000002</c:v>
                </c:pt>
                <c:pt idx="2">
                  <c:v>3072</c:v>
                </c:pt>
              </c:numCache>
            </c:numRef>
          </c:val>
        </c:ser>
        <c:ser>
          <c:idx val="2"/>
          <c:order val="2"/>
          <c:tx>
            <c:strRef>
              <c:f>Лист1!$D$1</c:f>
              <c:strCache>
                <c:ptCount val="1"/>
                <c:pt idx="0">
                  <c:v>2019 план</c:v>
                </c:pt>
              </c:strCache>
            </c:strRef>
          </c:tx>
          <c:spPr>
            <a:solidFill>
              <a:srgbClr val="00B0F0"/>
            </a:solidFill>
            <a:scene3d>
              <a:camera prst="orthographicFront"/>
              <a:lightRig rig="threePt" dir="t"/>
            </a:scene3d>
            <a:sp3d>
              <a:bevelT/>
            </a:sp3d>
          </c:spPr>
          <c:dLbls>
            <c:dLbl>
              <c:idx val="0"/>
              <c:layout>
                <c:manualLayout>
                  <c:x val="1.4338966853728078E-2"/>
                  <c:y val="1.2712916322984075E-2"/>
                </c:manualLayout>
              </c:layout>
              <c:showVal val="1"/>
            </c:dLbl>
            <c:dLbl>
              <c:idx val="1"/>
              <c:layout>
                <c:manualLayout>
                  <c:x val="5.7074168814124554E-2"/>
                  <c:y val="-4.03877005704463E-3"/>
                </c:manualLayout>
              </c:layout>
              <c:showVal val="1"/>
            </c:dLbl>
            <c:txPr>
              <a:bodyPr/>
              <a:lstStyle/>
              <a:p>
                <a:pPr>
                  <a:defRPr sz="1200" b="1"/>
                </a:pPr>
                <a:endParaRPr lang="ru-RU"/>
              </a:p>
            </c:txPr>
            <c:showVal val="1"/>
          </c:dLbls>
          <c:cat>
            <c:strRef>
              <c:f>Лист1!$A$2:$A$4</c:f>
              <c:strCache>
                <c:ptCount val="3"/>
                <c:pt idx="0">
                  <c:v>Доходы</c:v>
                </c:pt>
                <c:pt idx="1">
                  <c:v>расходы</c:v>
                </c:pt>
                <c:pt idx="2">
                  <c:v>Источники</c:v>
                </c:pt>
              </c:strCache>
            </c:strRef>
          </c:cat>
          <c:val>
            <c:numRef>
              <c:f>Лист1!$D$2:$D$4</c:f>
              <c:numCache>
                <c:formatCode>0.00</c:formatCode>
                <c:ptCount val="3"/>
                <c:pt idx="0">
                  <c:v>278384.8</c:v>
                </c:pt>
                <c:pt idx="1">
                  <c:v>281517.40000000002</c:v>
                </c:pt>
                <c:pt idx="2">
                  <c:v>3132.6</c:v>
                </c:pt>
              </c:numCache>
            </c:numRef>
          </c:val>
        </c:ser>
        <c:ser>
          <c:idx val="3"/>
          <c:order val="3"/>
          <c:tx>
            <c:strRef>
              <c:f>Лист1!$E$1</c:f>
              <c:strCache>
                <c:ptCount val="1"/>
                <c:pt idx="0">
                  <c:v>2020 план</c:v>
                </c:pt>
              </c:strCache>
            </c:strRef>
          </c:tx>
          <c:spPr>
            <a:solidFill>
              <a:schemeClr val="accent2"/>
            </a:solidFill>
            <a:ln>
              <a:noFill/>
            </a:ln>
            <a:effectLst>
              <a:outerShdw blurRad="76200" dist="50800" dir="5400000" rotWithShape="0">
                <a:srgbClr val="4E3B30">
                  <a:alpha val="60000"/>
                </a:srgbClr>
              </a:outerShdw>
            </a:effectLst>
            <a:scene3d>
              <a:camera prst="orthographicFront"/>
              <a:lightRig rig="balanced" dir="t">
                <a:rot lat="0" lon="0" rev="19200000"/>
              </a:lightRig>
            </a:scene3d>
            <a:sp3d prstMaterial="matte">
              <a:bevelT w="60000" h="50800"/>
              <a:contourClr>
                <a:srgbClr val="000000"/>
              </a:contourClr>
            </a:sp3d>
          </c:spPr>
          <c:dLbls>
            <c:dLbl>
              <c:idx val="1"/>
              <c:layout>
                <c:manualLayout>
                  <c:x val="1.4337837801220181E-3"/>
                  <c:y val="-3.3901110194624398E-2"/>
                </c:manualLayout>
              </c:layout>
              <c:showVal val="1"/>
            </c:dLbl>
            <c:txPr>
              <a:bodyPr/>
              <a:lstStyle/>
              <a:p>
                <a:pPr>
                  <a:defRPr sz="1200" b="1"/>
                </a:pPr>
                <a:endParaRPr lang="ru-RU"/>
              </a:p>
            </c:txPr>
            <c:showVal val="1"/>
          </c:dLbls>
          <c:cat>
            <c:strRef>
              <c:f>Лист1!$A$2:$A$4</c:f>
              <c:strCache>
                <c:ptCount val="3"/>
                <c:pt idx="0">
                  <c:v>Доходы</c:v>
                </c:pt>
                <c:pt idx="1">
                  <c:v>расходы</c:v>
                </c:pt>
                <c:pt idx="2">
                  <c:v>Источники</c:v>
                </c:pt>
              </c:strCache>
            </c:strRef>
          </c:cat>
          <c:val>
            <c:numRef>
              <c:f>Лист1!$E$2:$E$4</c:f>
              <c:numCache>
                <c:formatCode>0.00</c:formatCode>
                <c:ptCount val="3"/>
                <c:pt idx="0">
                  <c:v>307729.3</c:v>
                </c:pt>
                <c:pt idx="1">
                  <c:v>310951.09999999998</c:v>
                </c:pt>
                <c:pt idx="2">
                  <c:v>3221.8</c:v>
                </c:pt>
              </c:numCache>
            </c:numRef>
          </c:val>
        </c:ser>
        <c:dLbls>
          <c:showVal val="1"/>
        </c:dLbls>
        <c:gapWidth val="75"/>
        <c:axId val="145223040"/>
        <c:axId val="145221504"/>
      </c:barChart>
      <c:valAx>
        <c:axId val="145221504"/>
        <c:scaling>
          <c:orientation val="minMax"/>
        </c:scaling>
        <c:axPos val="b"/>
        <c:numFmt formatCode="0.00" sourceLinked="1"/>
        <c:majorTickMark val="none"/>
        <c:tickLblPos val="nextTo"/>
        <c:txPr>
          <a:bodyPr/>
          <a:lstStyle/>
          <a:p>
            <a:pPr>
              <a:defRPr sz="1000" b="1">
                <a:latin typeface="Times New Roman" pitchFamily="18" charset="0"/>
                <a:cs typeface="Times New Roman" pitchFamily="18" charset="0"/>
              </a:defRPr>
            </a:pPr>
            <a:endParaRPr lang="ru-RU"/>
          </a:p>
        </c:txPr>
        <c:crossAx val="145223040"/>
        <c:crosses val="autoZero"/>
        <c:crossBetween val="between"/>
      </c:valAx>
      <c:catAx>
        <c:axId val="145223040"/>
        <c:scaling>
          <c:orientation val="minMax"/>
        </c:scaling>
        <c:axPos val="l"/>
        <c:majorTickMark val="none"/>
        <c:tickLblPos val="nextTo"/>
        <c:txPr>
          <a:bodyPr/>
          <a:lstStyle/>
          <a:p>
            <a:pPr>
              <a:defRPr sz="1400" b="1">
                <a:latin typeface="Times New Roman" pitchFamily="18" charset="0"/>
                <a:cs typeface="Times New Roman" pitchFamily="18" charset="0"/>
              </a:defRPr>
            </a:pPr>
            <a:endParaRPr lang="ru-RU"/>
          </a:p>
        </c:txPr>
        <c:crossAx val="145221504"/>
        <c:crosses val="autoZero"/>
        <c:auto val="1"/>
        <c:lblAlgn val="ctr"/>
        <c:lblOffset val="100"/>
      </c:catAx>
      <c:spPr>
        <a:solidFill>
          <a:schemeClr val="lt1"/>
        </a:solidFill>
        <a:ln w="25400" cap="flat" cmpd="sng" algn="ctr">
          <a:solidFill>
            <a:schemeClr val="dk1"/>
          </a:solidFill>
          <a:prstDash val="solid"/>
        </a:ln>
        <a:effectLst/>
      </c:spPr>
    </c:plotArea>
    <c:legend>
      <c:legendPos val="b"/>
      <c:layout/>
      <c:txPr>
        <a:bodyPr/>
        <a:lstStyle/>
        <a:p>
          <a:pPr>
            <a:defRPr sz="1400" b="1">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solidFill>
          <a:schemeClr val="bg2"/>
        </a:soli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c:spPr>
    </c:sideWall>
    <c:backWall>
      <c:spPr>
        <a:solidFill>
          <a:schemeClr val="bg2"/>
        </a:soli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c:spPr>
    </c:backWall>
    <c:plotArea>
      <c:layout>
        <c:manualLayout>
          <c:layoutTarget val="inner"/>
          <c:xMode val="edge"/>
          <c:yMode val="edge"/>
          <c:x val="1.6763027331297534E-2"/>
          <c:y val="0.38356137067391388"/>
          <c:w val="0.95654324194208651"/>
          <c:h val="0.52034424949934333"/>
        </c:manualLayout>
      </c:layout>
      <c:bar3DChart>
        <c:barDir val="col"/>
        <c:grouping val="clustered"/>
        <c:ser>
          <c:idx val="0"/>
          <c:order val="0"/>
          <c:tx>
            <c:strRef>
              <c:f>Лист1!$B$1</c:f>
              <c:strCache>
                <c:ptCount val="1"/>
                <c:pt idx="0">
                  <c:v>Доходы от использования имущества, находящегося в гоударственной и муниципальной собствености</c:v>
                </c:pt>
              </c:strCache>
            </c:strRef>
          </c:tx>
          <c:spPr>
            <a:solidFill>
              <a:srgbClr val="00B050"/>
            </a:solidFill>
          </c:spPr>
          <c:dLbls>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Лист1!$B$2:$B$4</c:f>
              <c:numCache>
                <c:formatCode>0.00</c:formatCode>
                <c:ptCount val="3"/>
                <c:pt idx="0">
                  <c:v>27490</c:v>
                </c:pt>
                <c:pt idx="1">
                  <c:v>27490</c:v>
                </c:pt>
                <c:pt idx="2">
                  <c:v>27490</c:v>
                </c:pt>
              </c:numCache>
            </c:numRef>
          </c:val>
        </c:ser>
        <c:ser>
          <c:idx val="1"/>
          <c:order val="1"/>
          <c:tx>
            <c:strRef>
              <c:f>Лист1!$C$1</c:f>
              <c:strCache>
                <c:ptCount val="1"/>
                <c:pt idx="0">
                  <c:v>Платежи при пользовании природными ресурсами</c:v>
                </c:pt>
              </c:strCache>
            </c:strRef>
          </c:tx>
          <c:spPr>
            <a:solidFill>
              <a:srgbClr val="FF00FF"/>
            </a:solidFill>
          </c:spPr>
          <c:dLbls>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Лист1!$C$2:$C$4</c:f>
              <c:numCache>
                <c:formatCode>0.00</c:formatCode>
                <c:ptCount val="3"/>
                <c:pt idx="0">
                  <c:v>25</c:v>
                </c:pt>
                <c:pt idx="1">
                  <c:v>25</c:v>
                </c:pt>
                <c:pt idx="2">
                  <c:v>25</c:v>
                </c:pt>
              </c:numCache>
            </c:numRef>
          </c:val>
        </c:ser>
        <c:ser>
          <c:idx val="2"/>
          <c:order val="2"/>
          <c:tx>
            <c:strRef>
              <c:f>Лист1!$D$1</c:f>
              <c:strCache>
                <c:ptCount val="1"/>
                <c:pt idx="0">
                  <c:v>Штрафы, санкции, возмещение ущерба</c:v>
                </c:pt>
              </c:strCache>
            </c:strRef>
          </c:tx>
          <c:spPr>
            <a:solidFill>
              <a:srgbClr val="FFFF00"/>
            </a:solidFill>
          </c:spPr>
          <c:dLbls>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Лист1!$D$2:$D$4</c:f>
              <c:numCache>
                <c:formatCode>0.00</c:formatCode>
                <c:ptCount val="3"/>
                <c:pt idx="0">
                  <c:v>1333</c:v>
                </c:pt>
                <c:pt idx="1">
                  <c:v>1381</c:v>
                </c:pt>
                <c:pt idx="2">
                  <c:v>1431</c:v>
                </c:pt>
              </c:numCache>
            </c:numRef>
          </c:val>
        </c:ser>
        <c:ser>
          <c:idx val="3"/>
          <c:order val="3"/>
          <c:tx>
            <c:strRef>
              <c:f>Лист1!$E$1</c:f>
              <c:strCache>
                <c:ptCount val="1"/>
                <c:pt idx="0">
                  <c:v>Доходы от оказания платных услуг и компенсации затрат государства</c:v>
                </c:pt>
              </c:strCache>
            </c:strRef>
          </c:tx>
          <c:spPr>
            <a:solidFill>
              <a:srgbClr val="7030A0"/>
            </a:solidFill>
          </c:spPr>
          <c:dLbls>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Лист1!$E$2:$E$4</c:f>
              <c:numCache>
                <c:formatCode>0.00</c:formatCode>
                <c:ptCount val="3"/>
                <c:pt idx="0">
                  <c:v>7197.5</c:v>
                </c:pt>
                <c:pt idx="1">
                  <c:v>7807.5</c:v>
                </c:pt>
                <c:pt idx="2">
                  <c:v>8478.5</c:v>
                </c:pt>
              </c:numCache>
            </c:numRef>
          </c:val>
        </c:ser>
        <c:ser>
          <c:idx val="4"/>
          <c:order val="4"/>
          <c:tx>
            <c:strRef>
              <c:f>Лист1!$F$1</c:f>
              <c:strCache>
                <c:ptCount val="1"/>
                <c:pt idx="0">
                  <c:v>Доходы от продажи материальных и нематериальных активов</c:v>
                </c:pt>
              </c:strCache>
            </c:strRef>
          </c:tx>
          <c:spPr>
            <a:solidFill>
              <a:srgbClr val="FF0000"/>
            </a:solidFill>
          </c:spPr>
          <c:dLbls>
            <c:dLbl>
              <c:idx val="0"/>
              <c:layout>
                <c:manualLayout>
                  <c:x val="2.2046161537606947E-2"/>
                  <c:y val="-1.687346627498968E-2"/>
                </c:manualLayout>
              </c:layout>
              <c:showVal val="1"/>
            </c:dLbl>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Лист1!$F$2:$F$4</c:f>
              <c:numCache>
                <c:formatCode>0.00</c:formatCode>
                <c:ptCount val="3"/>
                <c:pt idx="0">
                  <c:v>165</c:v>
                </c:pt>
                <c:pt idx="1">
                  <c:v>165</c:v>
                </c:pt>
                <c:pt idx="2">
                  <c:v>165</c:v>
                </c:pt>
              </c:numCache>
            </c:numRef>
          </c:val>
        </c:ser>
        <c:ser>
          <c:idx val="5"/>
          <c:order val="5"/>
          <c:tx>
            <c:strRef>
              <c:f>Лист1!$G$1</c:f>
              <c:strCache>
                <c:ptCount val="1"/>
              </c:strCache>
            </c:strRef>
          </c:tx>
          <c:spPr>
            <a:solidFill>
              <a:schemeClr val="tx2">
                <a:lumMod val="60000"/>
                <a:lumOff val="40000"/>
              </a:schemeClr>
            </a:solidFill>
          </c:spPr>
          <c:dLbls>
            <c:dLbl>
              <c:idx val="0"/>
              <c:layout>
                <c:manualLayout>
                  <c:x val="8.8184646150427821E-3"/>
                  <c:y val="-2.3769531170243597E-2"/>
                </c:manualLayout>
              </c:layout>
              <c:showVal val="1"/>
            </c:dLbl>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Лист1!$G$2:$G$4</c:f>
              <c:numCache>
                <c:formatCode>General</c:formatCode>
                <c:ptCount val="3"/>
              </c:numCache>
            </c:numRef>
          </c:val>
        </c:ser>
        <c:dLbls>
          <c:showVal val="1"/>
        </c:dLbls>
        <c:shape val="cone"/>
        <c:axId val="158948352"/>
        <c:axId val="158970624"/>
        <c:axId val="0"/>
      </c:bar3DChart>
      <c:catAx>
        <c:axId val="158948352"/>
        <c:scaling>
          <c:orientation val="minMax"/>
        </c:scaling>
        <c:axPos val="b"/>
        <c:numFmt formatCode="General" sourceLinked="1"/>
        <c:majorTickMark val="none"/>
        <c:tickLblPos val="nextTo"/>
        <c:txPr>
          <a:bodyPr/>
          <a:lstStyle/>
          <a:p>
            <a:pPr>
              <a:defRPr sz="1200"/>
            </a:pPr>
            <a:endParaRPr lang="ru-RU"/>
          </a:p>
        </c:txPr>
        <c:crossAx val="158970624"/>
        <c:crosses val="autoZero"/>
        <c:auto val="1"/>
        <c:lblAlgn val="ctr"/>
        <c:lblOffset val="100"/>
      </c:catAx>
      <c:valAx>
        <c:axId val="158970624"/>
        <c:scaling>
          <c:orientation val="minMax"/>
        </c:scaling>
        <c:delete val="1"/>
        <c:axPos val="l"/>
        <c:numFmt formatCode="0.00" sourceLinked="1"/>
        <c:tickLblPos val="nextTo"/>
        <c:crossAx val="158948352"/>
        <c:crosses val="autoZero"/>
        <c:crossBetween val="between"/>
      </c:valAx>
    </c:plotArea>
    <c:legend>
      <c:legendPos val="t"/>
      <c:layout>
        <c:manualLayout>
          <c:xMode val="edge"/>
          <c:yMode val="edge"/>
          <c:x val="2.5107195296618694E-2"/>
          <c:y val="0"/>
          <c:w val="0.87327924212124575"/>
          <c:h val="0.40861289628787717"/>
        </c:manualLayout>
      </c:layout>
      <c:txPr>
        <a:bodyPr/>
        <a:lstStyle/>
        <a:p>
          <a:pPr>
            <a:defRPr sz="1400" b="0"/>
          </a:pPr>
          <a:endParaRPr lang="ru-RU"/>
        </a:p>
      </c:txPr>
    </c:legend>
    <c:plotVisOnly val="1"/>
    <c:dispBlanksAs val="gap"/>
  </c:chart>
  <c:spPr>
    <a:solidFill>
      <a:schemeClr val="lt1"/>
    </a:solidFill>
    <a:ln w="400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810140978487772"/>
          <c:y val="3.8439461142494136E-2"/>
          <c:w val="0.82177258082435256"/>
          <c:h val="0.65495019784126551"/>
        </c:manualLayout>
      </c:layout>
      <c:barChart>
        <c:barDir val="bar"/>
        <c:grouping val="clustered"/>
        <c:ser>
          <c:idx val="0"/>
          <c:order val="0"/>
          <c:tx>
            <c:strRef>
              <c:f>Лист1!$B$1</c:f>
              <c:strCache>
                <c:ptCount val="1"/>
                <c:pt idx="0">
                  <c:v>Доходы, получаемые в виде арендной платы за земельные участки, государственная собственность на которые не разграничена </c:v>
                </c:pt>
              </c:strCache>
            </c:strRef>
          </c:tx>
          <c:spPr>
            <a:solidFill>
              <a:srgbClr val="FF9999"/>
            </a:solidFill>
            <a:scene3d>
              <a:camera prst="orthographicFront"/>
              <a:lightRig rig="threePt" dir="t"/>
            </a:scene3d>
            <a:sp3d>
              <a:bevelT/>
            </a:sp3d>
          </c:spPr>
          <c:dLbls>
            <c:txPr>
              <a:bodyPr/>
              <a:lstStyle/>
              <a:p>
                <a:pPr>
                  <a:defRPr sz="11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0.00</c:formatCode>
                <c:ptCount val="4"/>
                <c:pt idx="0">
                  <c:v>11500</c:v>
                </c:pt>
                <c:pt idx="1">
                  <c:v>11500</c:v>
                </c:pt>
                <c:pt idx="2">
                  <c:v>11500</c:v>
                </c:pt>
                <c:pt idx="3">
                  <c:v>11500</c:v>
                </c:pt>
              </c:numCache>
            </c:numRef>
          </c:val>
        </c:ser>
        <c:ser>
          <c:idx val="1"/>
          <c:order val="1"/>
          <c:tx>
            <c:strRef>
              <c:f>Лист1!$C$1</c:f>
              <c:strCache>
                <c:ptCount val="1"/>
                <c:pt idx="0">
                  <c:v>Доходы, получаемые в виде арендной платы за земли, находящиеся в собственности муниципальных районов</c:v>
                </c:pt>
              </c:strCache>
            </c:strRef>
          </c:tx>
          <c:spPr>
            <a:solidFill>
              <a:srgbClr val="00B050"/>
            </a:solidFill>
            <a:scene3d>
              <a:camera prst="orthographicFront"/>
              <a:lightRig rig="threePt" dir="t"/>
            </a:scene3d>
            <a:sp3d>
              <a:bevelT/>
            </a:sp3d>
          </c:spPr>
          <c:dLbls>
            <c:txPr>
              <a:bodyPr/>
              <a:lstStyle/>
              <a:p>
                <a:pPr>
                  <a:defRPr sz="11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Лист1!$C$2:$C$5</c:f>
              <c:numCache>
                <c:formatCode>0.00</c:formatCode>
                <c:ptCount val="4"/>
                <c:pt idx="0">
                  <c:v>15000</c:v>
                </c:pt>
                <c:pt idx="1">
                  <c:v>15000</c:v>
                </c:pt>
                <c:pt idx="2">
                  <c:v>15000</c:v>
                </c:pt>
                <c:pt idx="3">
                  <c:v>15000</c:v>
                </c:pt>
              </c:numCache>
            </c:numRef>
          </c:val>
        </c:ser>
        <c:ser>
          <c:idx val="2"/>
          <c:order val="2"/>
          <c:tx>
            <c:strRef>
              <c:f>Лист1!$D$1</c:f>
              <c:strCache>
                <c:ptCount val="1"/>
                <c:pt idx="0">
                  <c:v>Доходы от сдачи в аренду имущества находящегося в оперативном управлении органов муниципальных районов</c:v>
                </c:pt>
              </c:strCache>
            </c:strRef>
          </c:tx>
          <c:spPr>
            <a:solidFill>
              <a:srgbClr val="FFFF00"/>
            </a:solidFill>
            <a:scene3d>
              <a:camera prst="orthographicFront"/>
              <a:lightRig rig="threePt" dir="t"/>
            </a:scene3d>
            <a:sp3d>
              <a:bevelT/>
            </a:sp3d>
          </c:spPr>
          <c:dLbls>
            <c:txPr>
              <a:bodyPr/>
              <a:lstStyle/>
              <a:p>
                <a:pPr>
                  <a:defRPr sz="11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Лист1!$D$2:$D$5</c:f>
              <c:numCache>
                <c:formatCode>0.00</c:formatCode>
                <c:ptCount val="4"/>
                <c:pt idx="0">
                  <c:v>1000</c:v>
                </c:pt>
                <c:pt idx="1">
                  <c:v>950</c:v>
                </c:pt>
                <c:pt idx="2">
                  <c:v>950</c:v>
                </c:pt>
                <c:pt idx="3">
                  <c:v>950</c:v>
                </c:pt>
              </c:numCache>
            </c:numRef>
          </c:val>
        </c:ser>
        <c:ser>
          <c:idx val="3"/>
          <c:order val="3"/>
          <c:tx>
            <c:strRef>
              <c:f>Лист1!$E$1</c:f>
              <c:strCache>
                <c:ptCount val="1"/>
                <c:pt idx="0">
                  <c:v>Прочие доходы от использования имущества и прав, находящихся в государственной и муниципальной собственности</c:v>
                </c:pt>
              </c:strCache>
            </c:strRef>
          </c:tx>
          <c:spPr>
            <a:solidFill>
              <a:srgbClr val="FF0000"/>
            </a:solidFill>
            <a:scene3d>
              <a:camera prst="orthographicFront"/>
              <a:lightRig rig="threePt" dir="t"/>
            </a:scene3d>
            <a:sp3d>
              <a:bevelT/>
            </a:sp3d>
          </c:spPr>
          <c:dLbls>
            <c:txPr>
              <a:bodyPr/>
              <a:lstStyle/>
              <a:p>
                <a:pPr>
                  <a:defRPr sz="11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Лист1!$E$2:$E$5</c:f>
              <c:numCache>
                <c:formatCode>0.00</c:formatCode>
                <c:ptCount val="4"/>
                <c:pt idx="0">
                  <c:v>60</c:v>
                </c:pt>
                <c:pt idx="1">
                  <c:v>40</c:v>
                </c:pt>
                <c:pt idx="2">
                  <c:v>40</c:v>
                </c:pt>
                <c:pt idx="3">
                  <c:v>40</c:v>
                </c:pt>
              </c:numCache>
            </c:numRef>
          </c:val>
        </c:ser>
        <c:dLbls>
          <c:showVal val="1"/>
        </c:dLbls>
        <c:gapWidth val="75"/>
        <c:axId val="159160960"/>
        <c:axId val="159183232"/>
      </c:barChart>
      <c:catAx>
        <c:axId val="159160960"/>
        <c:scaling>
          <c:orientation val="minMax"/>
        </c:scaling>
        <c:axPos val="l"/>
        <c:maj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59183232"/>
        <c:crosses val="autoZero"/>
        <c:auto val="1"/>
        <c:lblAlgn val="ctr"/>
        <c:lblOffset val="100"/>
      </c:catAx>
      <c:valAx>
        <c:axId val="159183232"/>
        <c:scaling>
          <c:orientation val="minMax"/>
        </c:scaling>
        <c:delete val="1"/>
        <c:axPos val="b"/>
        <c:numFmt formatCode="0.00" sourceLinked="1"/>
        <c:majorTickMark val="none"/>
        <c:tickLblPos val="nextTo"/>
        <c:crossAx val="159160960"/>
        <c:crosses val="autoZero"/>
        <c:crossBetween val="between"/>
      </c:valAx>
      <c:spPr>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0" scaled="1"/>
          <a:tileRect/>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legend>
      <c:legendPos val="b"/>
      <c:layout>
        <c:manualLayout>
          <c:xMode val="edge"/>
          <c:yMode val="edge"/>
          <c:x val="7.2308047643829074E-2"/>
          <c:y val="0.6933896589837597"/>
          <c:w val="0.85538375852975401"/>
          <c:h val="0.29304347237771322"/>
        </c:manualLayout>
      </c:layout>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chart>
  <c:txPr>
    <a:bodyPr/>
    <a:lstStyle/>
    <a:p>
      <a:pPr>
        <a:defRPr sz="1800"/>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2.2916666666666672E-2"/>
          <c:y val="0.29783759842519675"/>
          <c:w val="0.84182335059220192"/>
          <c:h val="0.56659448818897662"/>
        </c:manualLayout>
      </c:layout>
      <c:barChart>
        <c:barDir val="col"/>
        <c:grouping val="clustered"/>
        <c:ser>
          <c:idx val="0"/>
          <c:order val="0"/>
          <c:tx>
            <c:strRef>
              <c:f>Лист1!$B$1</c:f>
              <c:strCache>
                <c:ptCount val="1"/>
                <c:pt idx="0">
                  <c:v>Плата за негативное воздействие на окружающую среду</c:v>
                </c:pt>
              </c:strCache>
            </c:strRef>
          </c:tx>
          <c:spPr>
            <a:solidFill>
              <a:srgbClr val="7030A0"/>
            </a:solidFill>
          </c:spPr>
          <c:dPt>
            <c:idx val="0"/>
            <c:spPr>
              <a:solidFill>
                <a:srgbClr val="0070C0"/>
              </a:solidFill>
            </c:spPr>
          </c:dPt>
          <c:dPt>
            <c:idx val="1"/>
            <c:spPr>
              <a:solidFill>
                <a:schemeClr val="accent3">
                  <a:lumMod val="75000"/>
                </a:schemeClr>
              </a:solidFill>
            </c:spPr>
          </c:dPt>
          <c:dPt>
            <c:idx val="2"/>
            <c:spPr>
              <a:solidFill>
                <a:schemeClr val="tx2">
                  <a:lumMod val="60000"/>
                  <a:lumOff val="40000"/>
                </a:schemeClr>
              </a:solidFill>
            </c:spPr>
          </c:dPt>
          <c:dLbls>
            <c:txPr>
              <a:bodyPr/>
              <a:lstStyle/>
              <a:p>
                <a:pPr>
                  <a:defRPr sz="1200" b="1"/>
                </a:pPr>
                <a:endParaRPr lang="ru-RU"/>
              </a:p>
            </c:txPr>
            <c:showVal val="1"/>
          </c:dLbls>
          <c:cat>
            <c:numRef>
              <c:f>Лист1!$A$2:$A$4</c:f>
              <c:numCache>
                <c:formatCode>General</c:formatCode>
                <c:ptCount val="3"/>
                <c:pt idx="0">
                  <c:v>2018</c:v>
                </c:pt>
                <c:pt idx="1">
                  <c:v>2019</c:v>
                </c:pt>
                <c:pt idx="2">
                  <c:v>2020</c:v>
                </c:pt>
              </c:numCache>
            </c:numRef>
          </c:cat>
          <c:val>
            <c:numRef>
              <c:f>Лист1!$B$2:$B$4</c:f>
              <c:numCache>
                <c:formatCode>0.00</c:formatCode>
                <c:ptCount val="3"/>
                <c:pt idx="0">
                  <c:v>25</c:v>
                </c:pt>
                <c:pt idx="1">
                  <c:v>25</c:v>
                </c:pt>
                <c:pt idx="2">
                  <c:v>25</c:v>
                </c:pt>
              </c:numCache>
            </c:numRef>
          </c:val>
        </c:ser>
        <c:dLbls>
          <c:showVal val="1"/>
        </c:dLbls>
        <c:overlap val="-25"/>
        <c:axId val="158787840"/>
        <c:axId val="159113216"/>
      </c:barChart>
      <c:catAx>
        <c:axId val="158787840"/>
        <c:scaling>
          <c:orientation val="minMax"/>
        </c:scaling>
        <c:axPos val="b"/>
        <c:numFmt formatCode="General" sourceLinked="1"/>
        <c:majorTickMark val="none"/>
        <c:tickLblPos val="nextTo"/>
        <c:txPr>
          <a:bodyPr/>
          <a:lstStyle/>
          <a:p>
            <a:pPr>
              <a:defRPr sz="1200"/>
            </a:pPr>
            <a:endParaRPr lang="ru-RU"/>
          </a:p>
        </c:txPr>
        <c:crossAx val="159113216"/>
        <c:crosses val="autoZero"/>
        <c:auto val="1"/>
        <c:lblAlgn val="ctr"/>
        <c:lblOffset val="100"/>
      </c:catAx>
      <c:valAx>
        <c:axId val="159113216"/>
        <c:scaling>
          <c:orientation val="minMax"/>
        </c:scaling>
        <c:delete val="1"/>
        <c:axPos val="l"/>
        <c:numFmt formatCode="0.00" sourceLinked="1"/>
        <c:tickLblPos val="nextTo"/>
        <c:crossAx val="158787840"/>
        <c:crosses val="autoZero"/>
        <c:crossBetween val="between"/>
      </c:valAx>
      <c:spPr>
        <a:solidFill>
          <a:schemeClr val="accent6">
            <a:lumMod val="20000"/>
            <a:lumOff val="80000"/>
          </a:schemeClr>
        </a:solidFill>
        <a:ln w="11430" cap="flat" cmpd="sng" algn="ctr">
          <a:solidFill>
            <a:schemeClr val="dk1"/>
          </a:solidFill>
          <a:prstDash val="solid"/>
        </a:ln>
        <a:effectLst>
          <a:outerShdw blurRad="50800" dist="25000" dir="5400000" rotWithShape="0">
            <a:schemeClr val="dk1">
              <a:shade val="30000"/>
              <a:satMod val="150000"/>
              <a:alpha val="38000"/>
            </a:schemeClr>
          </a:outerShdw>
        </a:effectLst>
      </c:spPr>
    </c:plotArea>
    <c:legend>
      <c:legendPos val="t"/>
      <c:txPr>
        <a:bodyPr/>
        <a:lstStyle/>
        <a:p>
          <a:pPr>
            <a:defRPr sz="1400"/>
          </a:pPr>
          <a:endParaRPr lang="ru-RU"/>
        </a:p>
      </c:txPr>
    </c:legend>
    <c:plotVisOnly val="1"/>
    <c:dispBlanksAs val="gap"/>
  </c:chart>
  <c:txPr>
    <a:bodyPr/>
    <a:lstStyle/>
    <a:p>
      <a:pPr>
        <a:defRPr sz="1800"/>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floor>
      <c:spPr>
        <a:solidFill>
          <a:schemeClr val="accent6">
            <a:lumMod val="60000"/>
            <a:lumOff val="40000"/>
          </a:schemeClr>
        </a:solidFill>
      </c:spPr>
    </c:floor>
    <c:sideWall>
      <c:spPr>
        <a:solidFill>
          <a:srgbClr val="FFE197"/>
        </a:solidFill>
      </c:spPr>
    </c:sideWall>
    <c:backWall>
      <c:spPr>
        <a:solidFill>
          <a:srgbClr val="FFE197"/>
        </a:solidFill>
      </c:spPr>
    </c:backWall>
    <c:plotArea>
      <c:layout/>
      <c:bar3DChart>
        <c:barDir val="col"/>
        <c:grouping val="clustered"/>
        <c:ser>
          <c:idx val="0"/>
          <c:order val="0"/>
          <c:tx>
            <c:strRef>
              <c:f>Лист1!$B$1</c:f>
              <c:strCache>
                <c:ptCount val="1"/>
                <c:pt idx="0">
                  <c:v>2018</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Lbls>
            <c:dLbl>
              <c:idx val="0"/>
              <c:layout>
                <c:manualLayout>
                  <c:x val="8.3333333333333367E-3"/>
                  <c:y val="-5.9375000000000004E-2"/>
                </c:manualLayout>
              </c:layout>
              <c:showVal val="1"/>
            </c:dLbl>
            <c:txPr>
              <a:bodyPr/>
              <a:lstStyle/>
              <a:p>
                <a:pPr>
                  <a:defRPr sz="1400" b="1"/>
                </a:pPr>
                <a:endParaRPr lang="ru-RU"/>
              </a:p>
            </c:txPr>
            <c:showVal val="1"/>
          </c:dLbls>
          <c:cat>
            <c:numRef>
              <c:f>Лист1!$A$2</c:f>
              <c:numCache>
                <c:formatCode>General</c:formatCode>
                <c:ptCount val="1"/>
              </c:numCache>
            </c:numRef>
          </c:cat>
          <c:val>
            <c:numRef>
              <c:f>Лист1!$B$2</c:f>
              <c:numCache>
                <c:formatCode>General</c:formatCode>
                <c:ptCount val="1"/>
                <c:pt idx="0">
                  <c:v>7197.5</c:v>
                </c:pt>
              </c:numCache>
            </c:numRef>
          </c:val>
        </c:ser>
        <c:ser>
          <c:idx val="1"/>
          <c:order val="1"/>
          <c:tx>
            <c:strRef>
              <c:f>Лист1!$C$1</c:f>
              <c:strCache>
                <c:ptCount val="1"/>
                <c:pt idx="0">
                  <c:v>2019</c:v>
                </c:pt>
              </c:strCache>
            </c:strRef>
          </c:tx>
          <c:spPr>
            <a:scene3d>
              <a:camera prst="orthographicFront"/>
              <a:lightRig rig="threePt" dir="t"/>
            </a:scene3d>
            <a:sp3d>
              <a:bevelT/>
            </a:sp3d>
          </c:spPr>
          <c:dLbls>
            <c:dLbl>
              <c:idx val="0"/>
              <c:layout>
                <c:manualLayout>
                  <c:x val="1.6666666666666677E-2"/>
                  <c:y val="-5.3124999999999999E-2"/>
                </c:manualLayout>
              </c:layout>
              <c:showVal val="1"/>
            </c:dLbl>
            <c:txPr>
              <a:bodyPr/>
              <a:lstStyle/>
              <a:p>
                <a:pPr>
                  <a:defRPr sz="1400" b="1"/>
                </a:pPr>
                <a:endParaRPr lang="ru-RU"/>
              </a:p>
            </c:txPr>
            <c:showVal val="1"/>
          </c:dLbls>
          <c:cat>
            <c:numRef>
              <c:f>Лист1!$A$2</c:f>
              <c:numCache>
                <c:formatCode>General</c:formatCode>
                <c:ptCount val="1"/>
              </c:numCache>
            </c:numRef>
          </c:cat>
          <c:val>
            <c:numRef>
              <c:f>Лист1!$C$2</c:f>
              <c:numCache>
                <c:formatCode>General</c:formatCode>
                <c:ptCount val="1"/>
                <c:pt idx="0">
                  <c:v>7807.5</c:v>
                </c:pt>
              </c:numCache>
            </c:numRef>
          </c:val>
        </c:ser>
        <c:ser>
          <c:idx val="2"/>
          <c:order val="2"/>
          <c:tx>
            <c:strRef>
              <c:f>Лист1!$D$1</c:f>
              <c:strCache>
                <c:ptCount val="1"/>
                <c:pt idx="0">
                  <c:v>2020</c:v>
                </c:pt>
              </c:strCache>
            </c:strRef>
          </c:tx>
          <c:spPr>
            <a:scene3d>
              <a:camera prst="orthographicFront"/>
              <a:lightRig rig="threePt" dir="t"/>
            </a:scene3d>
            <a:sp3d>
              <a:bevelT prst="angle"/>
            </a:sp3d>
          </c:spPr>
          <c:dLbls>
            <c:dLbl>
              <c:idx val="0"/>
              <c:layout>
                <c:manualLayout>
                  <c:x val="4.1666627466344308E-2"/>
                  <c:y val="-5.2446620808610796E-2"/>
                </c:manualLayout>
              </c:layout>
              <c:showVal val="1"/>
            </c:dLbl>
            <c:txPr>
              <a:bodyPr/>
              <a:lstStyle/>
              <a:p>
                <a:pPr>
                  <a:defRPr sz="1400" b="1"/>
                </a:pPr>
                <a:endParaRPr lang="ru-RU"/>
              </a:p>
            </c:txPr>
            <c:showVal val="1"/>
          </c:dLbls>
          <c:cat>
            <c:numRef>
              <c:f>Лист1!$A$2</c:f>
              <c:numCache>
                <c:formatCode>General</c:formatCode>
                <c:ptCount val="1"/>
              </c:numCache>
            </c:numRef>
          </c:cat>
          <c:val>
            <c:numRef>
              <c:f>Лист1!$D$2</c:f>
              <c:numCache>
                <c:formatCode>General</c:formatCode>
                <c:ptCount val="1"/>
                <c:pt idx="0">
                  <c:v>8478.5</c:v>
                </c:pt>
              </c:numCache>
            </c:numRef>
          </c:val>
        </c:ser>
        <c:dLbls>
          <c:showVal val="1"/>
        </c:dLbls>
        <c:shape val="cylinder"/>
        <c:axId val="159306112"/>
        <c:axId val="159307648"/>
        <c:axId val="0"/>
      </c:bar3DChart>
      <c:catAx>
        <c:axId val="159306112"/>
        <c:scaling>
          <c:orientation val="minMax"/>
        </c:scaling>
        <c:axPos val="b"/>
        <c:numFmt formatCode="General" sourceLinked="1"/>
        <c:majorTickMark val="none"/>
        <c:tickLblPos val="nextTo"/>
        <c:txPr>
          <a:bodyPr/>
          <a:lstStyle/>
          <a:p>
            <a:pPr>
              <a:defRPr sz="1200"/>
            </a:pPr>
            <a:endParaRPr lang="ru-RU"/>
          </a:p>
        </c:txPr>
        <c:crossAx val="159307648"/>
        <c:crosses val="autoZero"/>
        <c:auto val="1"/>
        <c:lblAlgn val="ctr"/>
        <c:lblOffset val="100"/>
      </c:catAx>
      <c:valAx>
        <c:axId val="159307648"/>
        <c:scaling>
          <c:orientation val="minMax"/>
        </c:scaling>
        <c:delete val="1"/>
        <c:axPos val="l"/>
        <c:numFmt formatCode="General" sourceLinked="1"/>
        <c:tickLblPos val="nextTo"/>
        <c:crossAx val="159306112"/>
        <c:crosses val="autoZero"/>
        <c:crossBetween val="between"/>
      </c:valAx>
    </c:plotArea>
    <c:legend>
      <c:legendPos val="t"/>
      <c:txPr>
        <a:bodyPr/>
        <a:lstStyle/>
        <a:p>
          <a:pPr>
            <a:defRPr sz="1600"/>
          </a:pPr>
          <a:endParaRPr lang="ru-RU"/>
        </a:p>
      </c:txPr>
    </c:legend>
    <c:plotVisOnly val="1"/>
    <c:dispBlanksAs val="gap"/>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4788582677165355"/>
          <c:y val="0"/>
          <c:w val="0.59172834645669281"/>
          <c:h val="0.94128072647565353"/>
        </c:manualLayout>
      </c:layout>
      <c:doughnutChart>
        <c:varyColors val="1"/>
        <c:ser>
          <c:idx val="0"/>
          <c:order val="0"/>
          <c:tx>
            <c:strRef>
              <c:f>Лист1!$B$1</c:f>
              <c:strCache>
                <c:ptCount val="1"/>
                <c:pt idx="0">
                  <c:v>Продажи</c:v>
                </c:pt>
              </c:strCache>
            </c:strRef>
          </c:tx>
          <c:spPr>
            <a:scene3d>
              <a:camera prst="orthographicFront"/>
              <a:lightRig rig="threePt" dir="t"/>
            </a:scene3d>
            <a:sp3d>
              <a:bevelT prst="angle"/>
            </a:sp3d>
          </c:spPr>
          <c:explosion val="3"/>
          <c:dPt>
            <c:idx val="1"/>
            <c:explosion val="0"/>
            <c:spPr>
              <a:solidFill>
                <a:srgbClr val="FF0000"/>
              </a:solidFill>
              <a:scene3d>
                <a:camera prst="orthographicFront"/>
                <a:lightRig rig="threePt" dir="t"/>
              </a:scene3d>
              <a:sp3d>
                <a:bevelT prst="angle"/>
              </a:sp3d>
            </c:spPr>
          </c:dPt>
          <c:dPt>
            <c:idx val="2"/>
            <c:spPr>
              <a:solidFill>
                <a:srgbClr val="FFFF00"/>
              </a:solidFill>
              <a:scene3d>
                <a:camera prst="orthographicFront"/>
                <a:lightRig rig="threePt" dir="t"/>
              </a:scene3d>
              <a:sp3d>
                <a:bevelT prst="angle"/>
              </a:sp3d>
            </c:spPr>
          </c:dPt>
          <c:dLbls>
            <c:dLbl>
              <c:idx val="0"/>
              <c:layout>
                <c:manualLayout>
                  <c:x val="3.5584689936412388E-2"/>
                  <c:y val="-0.14874832716814429"/>
                </c:manualLayout>
              </c:layout>
              <c:showVal val="1"/>
              <c:showCatName val="1"/>
            </c:dLbl>
            <c:dLbl>
              <c:idx val="1"/>
              <c:layout>
                <c:manualLayout>
                  <c:x val="2.5936660632478758E-3"/>
                  <c:y val="-3.945867821641829E-2"/>
                </c:manualLayout>
              </c:layout>
              <c:showVal val="1"/>
              <c:showCatName val="1"/>
            </c:dLbl>
            <c:dLbl>
              <c:idx val="2"/>
              <c:layout>
                <c:manualLayout>
                  <c:x val="-0.05"/>
                  <c:y val="-0.18889932675747631"/>
                </c:manualLayout>
              </c:layout>
              <c:showVal val="1"/>
              <c:showCatName val="1"/>
            </c:dLbl>
            <c:txPr>
              <a:bodyPr/>
              <a:lstStyle/>
              <a:p>
                <a:pPr>
                  <a:defRPr b="1"/>
                </a:pPr>
                <a:endParaRPr lang="ru-RU"/>
              </a:p>
            </c:txPr>
            <c:showVal val="1"/>
            <c:showCatName val="1"/>
            <c:showLeaderLines val="1"/>
          </c:dLbls>
          <c:cat>
            <c:numRef>
              <c:f>Лист1!$A$2:$A$4</c:f>
              <c:numCache>
                <c:formatCode>General</c:formatCode>
                <c:ptCount val="3"/>
                <c:pt idx="0">
                  <c:v>2018</c:v>
                </c:pt>
                <c:pt idx="1">
                  <c:v>2019</c:v>
                </c:pt>
                <c:pt idx="2">
                  <c:v>2020</c:v>
                </c:pt>
              </c:numCache>
            </c:numRef>
          </c:cat>
          <c:val>
            <c:numRef>
              <c:f>Лист1!$B$2:$B$4</c:f>
              <c:numCache>
                <c:formatCode>0.00</c:formatCode>
                <c:ptCount val="3"/>
                <c:pt idx="0">
                  <c:v>1333</c:v>
                </c:pt>
                <c:pt idx="1">
                  <c:v>1381</c:v>
                </c:pt>
                <c:pt idx="2">
                  <c:v>1431</c:v>
                </c:pt>
              </c:numCache>
            </c:numRef>
          </c:val>
        </c:ser>
        <c:dLbls>
          <c:showVal val="1"/>
          <c:showCatName val="1"/>
        </c:dLbls>
        <c:firstSliceAng val="0"/>
        <c:holeSize val="50"/>
      </c:doughnutChart>
      <c:spPr>
        <a:blipFill>
          <a:blip xmlns:r="http://schemas.openxmlformats.org/officeDocument/2006/relationships" r:embed="rId1"/>
          <a:tile tx="0" ty="0" sx="100000" sy="100000" flip="none" algn="tl"/>
        </a:blipFill>
      </c:spPr>
    </c:plotArea>
    <c:plotVisOnly val="1"/>
    <c:dispBlanksAs val="zero"/>
  </c:chart>
  <c:spPr>
    <a:scene3d>
      <a:camera prst="orthographicFront"/>
      <a:lightRig rig="threePt" dir="t"/>
    </a:scene3d>
  </c:spPr>
  <c:txPr>
    <a:bodyPr/>
    <a:lstStyle/>
    <a:p>
      <a:pPr>
        <a:defRPr sz="1800"/>
      </a:pPr>
      <a:endParaRPr lang="ru-RU"/>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floor>
      <c:spPr>
        <a:solidFill>
          <a:schemeClr val="bg2"/>
        </a:solidFill>
      </c:spPr>
    </c:floor>
    <c:sideWall>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backWall>
    <c:plotArea>
      <c:layout/>
      <c:bar3DChart>
        <c:barDir val="col"/>
        <c:grouping val="clustered"/>
        <c:ser>
          <c:idx val="0"/>
          <c:order val="0"/>
          <c:tx>
            <c:strRef>
              <c:f>Лист1!$B$1</c:f>
              <c:strCache>
                <c:ptCount val="1"/>
                <c:pt idx="0">
                  <c:v>Дотации</c:v>
                </c:pt>
              </c:strCache>
            </c:strRef>
          </c:tx>
          <c:spPr>
            <a:scene3d>
              <a:camera prst="orthographicFront"/>
              <a:lightRig rig="threePt" dir="t"/>
            </a:scene3d>
            <a:sp3d>
              <a:bevelT/>
            </a:sp3d>
          </c:spPr>
          <c:dLbls>
            <c:dLbl>
              <c:idx val="0"/>
              <c:layout>
                <c:manualLayout>
                  <c:x val="-1.4836566073537175E-2"/>
                  <c:y val="-4.4970270048242146E-3"/>
                </c:manualLayout>
              </c:layout>
              <c:showVal val="1"/>
            </c:dLbl>
            <c:dLbl>
              <c:idx val="1"/>
              <c:layout>
                <c:manualLayout>
                  <c:x val="-1.9782088098049593E-2"/>
                  <c:y val="0"/>
                </c:manualLayout>
              </c:layout>
              <c:showVal val="1"/>
            </c:dLbl>
            <c:dLbl>
              <c:idx val="2"/>
              <c:layout>
                <c:manualLayout>
                  <c:x val="-1.4836566073537127E-2"/>
                  <c:y val="-4.4970270048242146E-3"/>
                </c:manualLayout>
              </c:layout>
              <c:showVal val="1"/>
            </c:dLbl>
            <c:dLbl>
              <c:idx val="3"/>
              <c:layout>
                <c:manualLayout>
                  <c:x val="-1.1539551390528932E-2"/>
                  <c:y val="-8.9940540096484292E-3"/>
                </c:manualLayout>
              </c:layout>
              <c:showVal val="1"/>
            </c:dLbl>
            <c:txPr>
              <a:bodyPr/>
              <a:lstStyle/>
              <a:p>
                <a:pPr>
                  <a:defRPr sz="14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General</c:formatCode>
                <c:ptCount val="4"/>
                <c:pt idx="0">
                  <c:v>108659.2</c:v>
                </c:pt>
                <c:pt idx="1">
                  <c:v>96690.1</c:v>
                </c:pt>
                <c:pt idx="2">
                  <c:v>88618.3</c:v>
                </c:pt>
                <c:pt idx="3">
                  <c:v>94201.1</c:v>
                </c:pt>
              </c:numCache>
            </c:numRef>
          </c:val>
        </c:ser>
        <c:ser>
          <c:idx val="1"/>
          <c:order val="1"/>
          <c:tx>
            <c:strRef>
              <c:f>Лист1!$C$1</c:f>
              <c:strCache>
                <c:ptCount val="1"/>
                <c:pt idx="0">
                  <c:v>Субвенции</c:v>
                </c:pt>
              </c:strCache>
            </c:strRef>
          </c:tx>
          <c:spPr>
            <a:solidFill>
              <a:srgbClr val="FF9999"/>
            </a:solidFill>
            <a:scene3d>
              <a:camera prst="orthographicFront"/>
              <a:lightRig rig="threePt" dir="t"/>
            </a:scene3d>
            <a:sp3d>
              <a:bevelT/>
            </a:sp3d>
          </c:spPr>
          <c:dLbls>
            <c:dLbl>
              <c:idx val="0"/>
              <c:layout>
                <c:manualLayout>
                  <c:x val="4.1666666666666664E-2"/>
                  <c:y val="-3.6078842619948995E-2"/>
                </c:manualLayout>
              </c:layout>
              <c:showVal val="1"/>
            </c:dLbl>
            <c:txPr>
              <a:bodyPr/>
              <a:lstStyle/>
              <a:p>
                <a:pPr>
                  <a:defRPr sz="14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Лист1!$C$2:$C$5</c:f>
              <c:numCache>
                <c:formatCode>General</c:formatCode>
                <c:ptCount val="4"/>
                <c:pt idx="0">
                  <c:v>125985.7</c:v>
                </c:pt>
                <c:pt idx="1">
                  <c:v>112445.8</c:v>
                </c:pt>
                <c:pt idx="2">
                  <c:v>126455.9</c:v>
                </c:pt>
                <c:pt idx="3">
                  <c:v>148433.1</c:v>
                </c:pt>
              </c:numCache>
            </c:numRef>
          </c:val>
        </c:ser>
        <c:ser>
          <c:idx val="2"/>
          <c:order val="2"/>
          <c:tx>
            <c:strRef>
              <c:f>Лист1!$D$1</c:f>
              <c:strCache>
                <c:ptCount val="1"/>
                <c:pt idx="0">
                  <c:v>Субсидии</c:v>
                </c:pt>
              </c:strCache>
            </c:strRef>
          </c:tx>
          <c:spPr>
            <a:solidFill>
              <a:srgbClr val="FFC000"/>
            </a:solidFill>
            <a:scene3d>
              <a:camera prst="orthographicFront"/>
              <a:lightRig rig="threePt" dir="t"/>
            </a:scene3d>
            <a:sp3d>
              <a:bevelT/>
            </a:sp3d>
          </c:spPr>
          <c:dLbls>
            <c:dLbl>
              <c:idx val="0"/>
              <c:layout>
                <c:manualLayout>
                  <c:x val="-3.679416464746183E-3"/>
                  <c:y val="-7.6800014730419195E-3"/>
                </c:manualLayout>
              </c:layout>
              <c:spPr/>
              <c:txPr>
                <a:bodyPr/>
                <a:lstStyle/>
                <a:p>
                  <a:pPr>
                    <a:defRPr sz="1400" b="1">
                      <a:latin typeface="Times New Roman" panose="02020603050405020304" pitchFamily="18" charset="0"/>
                      <a:cs typeface="Times New Roman" panose="02020603050405020304" pitchFamily="18" charset="0"/>
                    </a:defRPr>
                  </a:pPr>
                  <a:endParaRPr lang="ru-RU"/>
                </a:p>
              </c:txPr>
              <c:showVal val="1"/>
            </c:dLbl>
            <c:showVal val="1"/>
          </c:dLbls>
          <c:cat>
            <c:strRef>
              <c:f>Лист1!$A$2:$A$5</c:f>
              <c:strCache>
                <c:ptCount val="4"/>
                <c:pt idx="0">
                  <c:v>Оценка 2017</c:v>
                </c:pt>
                <c:pt idx="1">
                  <c:v>2018</c:v>
                </c:pt>
                <c:pt idx="2">
                  <c:v>2019</c:v>
                </c:pt>
                <c:pt idx="3">
                  <c:v>2020</c:v>
                </c:pt>
              </c:strCache>
            </c:strRef>
          </c:cat>
          <c:val>
            <c:numRef>
              <c:f>Лист1!$D$2:$D$5</c:f>
              <c:numCache>
                <c:formatCode>General</c:formatCode>
                <c:ptCount val="4"/>
                <c:pt idx="0">
                  <c:v>17037.400000000001</c:v>
                </c:pt>
              </c:numCache>
            </c:numRef>
          </c:val>
        </c:ser>
        <c:ser>
          <c:idx val="3"/>
          <c:order val="3"/>
          <c:tx>
            <c:strRef>
              <c:f>Лист1!$E$1</c:f>
              <c:strCache>
                <c:ptCount val="1"/>
                <c:pt idx="0">
                  <c:v>Иные межбюджетные трансферты</c:v>
                </c:pt>
              </c:strCache>
            </c:strRef>
          </c:tx>
          <c:spPr>
            <a:solidFill>
              <a:srgbClr val="00B050"/>
            </a:solidFill>
            <a:scene3d>
              <a:camera prst="orthographicFront"/>
              <a:lightRig rig="threePt" dir="t"/>
            </a:scene3d>
            <a:sp3d>
              <a:bevelT/>
            </a:sp3d>
          </c:spPr>
          <c:dLbls>
            <c:dLbl>
              <c:idx val="0"/>
              <c:layout>
                <c:manualLayout>
                  <c:x val="2.7083333333333355E-2"/>
                  <c:y val="-0.11854476860840374"/>
                </c:manualLayout>
              </c:layout>
              <c:showVal val="1"/>
            </c:dLbl>
            <c:dLbl>
              <c:idx val="1"/>
              <c:layout>
                <c:manualLayout>
                  <c:x val="1.0416666666666666E-2"/>
                  <c:y val="-9.2774166737011707E-2"/>
                </c:manualLayout>
              </c:layout>
              <c:showVal val="1"/>
            </c:dLbl>
            <c:dLbl>
              <c:idx val="2"/>
              <c:layout>
                <c:manualLayout>
                  <c:x val="-8.6968497543918756E-4"/>
                  <c:y val="-9.484796507757555E-2"/>
                </c:manualLayout>
              </c:layout>
              <c:showVal val="1"/>
            </c:dLbl>
            <c:dLbl>
              <c:idx val="3"/>
              <c:layout>
                <c:manualLayout>
                  <c:x val="1.3188058732033065E-2"/>
                  <c:y val="-9.287670922435845E-2"/>
                </c:manualLayout>
              </c:layout>
              <c:showVal val="1"/>
            </c:dLbl>
            <c:txPr>
              <a:bodyPr/>
              <a:lstStyle/>
              <a:p>
                <a:pPr>
                  <a:defRPr sz="1400" b="1">
                    <a:latin typeface="Times New Roman" panose="02020603050405020304" pitchFamily="18" charset="0"/>
                    <a:cs typeface="Times New Roman" panose="02020603050405020304" pitchFamily="18" charset="0"/>
                  </a:defRPr>
                </a:pPr>
                <a:endParaRPr lang="ru-RU"/>
              </a:p>
            </c:txPr>
            <c:showVal val="1"/>
          </c:dLbls>
          <c:cat>
            <c:strRef>
              <c:f>Лист1!$A$2:$A$5</c:f>
              <c:strCache>
                <c:ptCount val="4"/>
                <c:pt idx="0">
                  <c:v>Оценка 2017</c:v>
                </c:pt>
                <c:pt idx="1">
                  <c:v>2018</c:v>
                </c:pt>
                <c:pt idx="2">
                  <c:v>2019</c:v>
                </c:pt>
                <c:pt idx="3">
                  <c:v>2020</c:v>
                </c:pt>
              </c:strCache>
            </c:strRef>
          </c:cat>
          <c:val>
            <c:numRef>
              <c:f>Лист1!$E$2:$E$5</c:f>
              <c:numCache>
                <c:formatCode>General</c:formatCode>
                <c:ptCount val="4"/>
                <c:pt idx="0">
                  <c:v>999.4</c:v>
                </c:pt>
                <c:pt idx="1">
                  <c:v>658.1</c:v>
                </c:pt>
                <c:pt idx="2">
                  <c:v>658.1</c:v>
                </c:pt>
                <c:pt idx="3">
                  <c:v>658.1</c:v>
                </c:pt>
              </c:numCache>
            </c:numRef>
          </c:val>
        </c:ser>
        <c:dLbls>
          <c:showVal val="1"/>
        </c:dLbls>
        <c:gapWidth val="75"/>
        <c:shape val="cylinder"/>
        <c:axId val="159404032"/>
        <c:axId val="159405568"/>
        <c:axId val="0"/>
      </c:bar3DChart>
      <c:catAx>
        <c:axId val="159404032"/>
        <c:scaling>
          <c:orientation val="minMax"/>
        </c:scaling>
        <c:axPos val="b"/>
        <c:numFmt formatCode="General" sourceLinked="1"/>
        <c:majorTickMark val="none"/>
        <c:tickLblPos val="nextTo"/>
        <c:txPr>
          <a:bodyPr/>
          <a:lstStyle/>
          <a:p>
            <a:pPr>
              <a:defRPr sz="1200"/>
            </a:pPr>
            <a:endParaRPr lang="ru-RU"/>
          </a:p>
        </c:txPr>
        <c:crossAx val="159405568"/>
        <c:crosses val="autoZero"/>
        <c:auto val="1"/>
        <c:lblAlgn val="ctr"/>
        <c:lblOffset val="100"/>
      </c:catAx>
      <c:valAx>
        <c:axId val="159405568"/>
        <c:scaling>
          <c:orientation val="minMax"/>
        </c:scaling>
        <c:axPos val="l"/>
        <c:numFmt formatCode="General" sourceLinked="1"/>
        <c:majorTickMark val="none"/>
        <c:tickLblPos val="nextTo"/>
        <c:txPr>
          <a:bodyPr/>
          <a:lstStyle/>
          <a:p>
            <a:pPr>
              <a:defRPr sz="1200" b="1"/>
            </a:pPr>
            <a:endParaRPr lang="ru-RU"/>
          </a:p>
        </c:txPr>
        <c:crossAx val="159404032"/>
        <c:crosses val="autoZero"/>
        <c:crossBetween val="between"/>
      </c:valAx>
    </c:plotArea>
    <c:legend>
      <c:legendPos val="b"/>
      <c:txPr>
        <a:bodyPr/>
        <a:lstStyle/>
        <a:p>
          <a:pPr>
            <a:defRPr sz="1400"/>
          </a:pPr>
          <a:endParaRPr lang="ru-RU"/>
        </a:p>
      </c:txPr>
    </c:legend>
    <c:plotVisOnly val="1"/>
    <c:dispBlanksAs val="gap"/>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72282293329688185"/>
          <c:y val="3.3917171596318359E-2"/>
        </c:manualLayout>
      </c:layout>
      <c:spPr>
        <a:solidFill>
          <a:srgbClr val="FFFFCC"/>
        </a:solidFill>
        <a:scene3d>
          <a:camera prst="orthographicFront"/>
          <a:lightRig rig="threePt" dir="t"/>
        </a:scene3d>
        <a:sp3d>
          <a:bevelT w="152400" h="50800" prst="softRound"/>
        </a:sp3d>
      </c:spPr>
      <c:txPr>
        <a:bodyPr/>
        <a:lstStyle/>
        <a:p>
          <a:pPr>
            <a:defRPr sz="1400"/>
          </a:pPr>
          <a:endParaRPr lang="ru-RU"/>
        </a:p>
      </c:txPr>
    </c:title>
    <c:view3D>
      <c:rotX val="30"/>
      <c:rotY val="160"/>
      <c:perspective val="30"/>
    </c:view3D>
    <c:plotArea>
      <c:layout>
        <c:manualLayout>
          <c:layoutTarget val="inner"/>
          <c:xMode val="edge"/>
          <c:yMode val="edge"/>
          <c:x val="2.6335044018813848E-2"/>
          <c:y val="7.4617777511900435E-2"/>
          <c:w val="0.94945746768877592"/>
          <c:h val="0.85118694076726442"/>
        </c:manualLayout>
      </c:layout>
      <c:pie3DChart>
        <c:varyColors val="1"/>
        <c:ser>
          <c:idx val="0"/>
          <c:order val="0"/>
          <c:tx>
            <c:strRef>
              <c:f>Лист1!$B$1</c:f>
              <c:strCache>
                <c:ptCount val="1"/>
                <c:pt idx="0">
                  <c:v>2018</c:v>
                </c:pt>
              </c:strCache>
            </c:strRef>
          </c:tx>
          <c:spPr>
            <a:scene3d>
              <a:camera prst="orthographicFront"/>
              <a:lightRig rig="threePt" dir="t"/>
            </a:scene3d>
            <a:sp3d>
              <a:bevelT w="152400" h="50800" prst="softRound"/>
            </a:sp3d>
          </c:spPr>
          <c:dPt>
            <c:idx val="0"/>
            <c:spPr>
              <a:solidFill>
                <a:schemeClr val="tx2">
                  <a:lumMod val="40000"/>
                  <a:lumOff val="60000"/>
                </a:schemeClr>
              </a:solidFill>
              <a:scene3d>
                <a:camera prst="orthographicFront"/>
                <a:lightRig rig="threePt" dir="t"/>
              </a:scene3d>
              <a:sp3d>
                <a:bevelT w="152400" h="50800" prst="softRound"/>
              </a:sp3d>
            </c:spPr>
          </c:dPt>
          <c:dPt>
            <c:idx val="1"/>
            <c:spPr>
              <a:solidFill>
                <a:srgbClr val="0070C0"/>
              </a:solidFill>
              <a:scene3d>
                <a:camera prst="orthographicFront"/>
                <a:lightRig rig="threePt" dir="t"/>
              </a:scene3d>
              <a:sp3d>
                <a:bevelT w="152400" h="50800" prst="softRound"/>
              </a:sp3d>
            </c:spPr>
          </c:dPt>
          <c:dPt>
            <c:idx val="2"/>
            <c:explosion val="4"/>
            <c:spPr>
              <a:solidFill>
                <a:srgbClr val="D4C048"/>
              </a:solidFill>
              <a:scene3d>
                <a:camera prst="orthographicFront"/>
                <a:lightRig rig="threePt" dir="t"/>
              </a:scene3d>
              <a:sp3d>
                <a:bevelT w="152400" h="50800" prst="softRound"/>
              </a:sp3d>
            </c:spPr>
          </c:dPt>
          <c:dPt>
            <c:idx val="3"/>
            <c:spPr>
              <a:solidFill>
                <a:srgbClr val="FF0000"/>
              </a:solidFill>
              <a:scene3d>
                <a:camera prst="orthographicFront"/>
                <a:lightRig rig="threePt" dir="t"/>
              </a:scene3d>
              <a:sp3d>
                <a:bevelT w="152400" h="50800" prst="softRound"/>
              </a:sp3d>
            </c:spPr>
          </c:dPt>
          <c:dPt>
            <c:idx val="4"/>
            <c:spPr>
              <a:solidFill>
                <a:srgbClr val="00B050"/>
              </a:solidFill>
              <a:scene3d>
                <a:camera prst="orthographicFront"/>
                <a:lightRig rig="threePt" dir="t"/>
              </a:scene3d>
              <a:sp3d>
                <a:bevelT w="152400" h="50800" prst="softRound"/>
              </a:sp3d>
            </c:spPr>
          </c:dPt>
          <c:dPt>
            <c:idx val="5"/>
            <c:spPr>
              <a:solidFill>
                <a:srgbClr val="FFFF00"/>
              </a:solidFill>
              <a:scene3d>
                <a:camera prst="orthographicFront"/>
                <a:lightRig rig="threePt" dir="t"/>
              </a:scene3d>
              <a:sp3d>
                <a:bevelT w="152400" h="50800" prst="softRound"/>
              </a:sp3d>
            </c:spPr>
          </c:dPt>
          <c:dLbls>
            <c:txPr>
              <a:bodyPr/>
              <a:lstStyle/>
              <a:p>
                <a:pPr>
                  <a:defRPr sz="1400" b="1"/>
                </a:pPr>
                <a:endParaRPr lang="ru-RU"/>
              </a:p>
            </c:txPr>
            <c:showPercent val="1"/>
            <c:showLeaderLines val="1"/>
          </c:dLbls>
          <c:cat>
            <c:strRef>
              <c:f>Лист1!$A$2:$A$7</c:f>
              <c:strCache>
                <c:ptCount val="6"/>
                <c:pt idx="0">
                  <c:v>Общегосударственные вопросы</c:v>
                </c:pt>
                <c:pt idx="1">
                  <c:v>Коммунальное хозяйство</c:v>
                </c:pt>
                <c:pt idx="2">
                  <c:v>Образование</c:v>
                </c:pt>
                <c:pt idx="3">
                  <c:v>Культура</c:v>
                </c:pt>
                <c:pt idx="4">
                  <c:v>Социальная политика</c:v>
                </c:pt>
                <c:pt idx="5">
                  <c:v>Прочие расходы</c:v>
                </c:pt>
              </c:strCache>
            </c:strRef>
          </c:cat>
          <c:val>
            <c:numRef>
              <c:f>Лист1!$B$2:$B$7</c:f>
              <c:numCache>
                <c:formatCode>General</c:formatCode>
                <c:ptCount val="6"/>
                <c:pt idx="0">
                  <c:v>45165.1</c:v>
                </c:pt>
                <c:pt idx="1">
                  <c:v>2985.5</c:v>
                </c:pt>
                <c:pt idx="2">
                  <c:v>195562.8</c:v>
                </c:pt>
                <c:pt idx="3">
                  <c:v>21533.8</c:v>
                </c:pt>
                <c:pt idx="4">
                  <c:v>2392.1999999999998</c:v>
                </c:pt>
                <c:pt idx="5">
                  <c:v>6598.8</c:v>
                </c:pt>
              </c:numCache>
            </c:numRef>
          </c:val>
        </c:ser>
        <c:dLbls>
          <c:showPercent val="1"/>
        </c:dLbls>
      </c:pie3DChart>
      <c:spPr>
        <a:scene3d>
          <a:camera prst="orthographicFront"/>
          <a:lightRig rig="threePt" dir="t"/>
        </a:scene3d>
        <a:sp3d>
          <a:bevelT/>
        </a:sp3d>
      </c:spPr>
    </c:plotArea>
    <c:plotVisOnly val="1"/>
    <c:dispBlanksAs val="zero"/>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6705571224409409"/>
          <c:y val="0.22676051867252842"/>
        </c:manualLayout>
      </c:layout>
      <c:spPr>
        <a:solidFill>
          <a:srgbClr val="FFFFCC"/>
        </a:solidFill>
        <a:scene3d>
          <a:camera prst="orthographicFront"/>
          <a:lightRig rig="threePt" dir="t"/>
        </a:scene3d>
        <a:sp3d>
          <a:bevelT w="152400" h="50800" prst="softRound"/>
        </a:sp3d>
      </c:spPr>
      <c:txPr>
        <a:bodyPr/>
        <a:lstStyle/>
        <a:p>
          <a:pPr>
            <a:defRPr sz="1400"/>
          </a:pPr>
          <a:endParaRPr lang="ru-RU"/>
        </a:p>
      </c:txPr>
    </c:title>
    <c:view3D>
      <c:rotX val="30"/>
      <c:rotY val="183"/>
      <c:rAngAx val="1"/>
    </c:view3D>
    <c:plotArea>
      <c:layout>
        <c:manualLayout>
          <c:layoutTarget val="inner"/>
          <c:xMode val="edge"/>
          <c:yMode val="edge"/>
          <c:x val="0.18676018321196647"/>
          <c:y val="0.34036813369943042"/>
          <c:w val="0.71065588671965763"/>
          <c:h val="0.58071880902121942"/>
        </c:manualLayout>
      </c:layout>
      <c:pie3DChart>
        <c:varyColors val="1"/>
        <c:ser>
          <c:idx val="0"/>
          <c:order val="0"/>
          <c:tx>
            <c:strRef>
              <c:f>Лист1!$B$1</c:f>
              <c:strCache>
                <c:ptCount val="1"/>
                <c:pt idx="0">
                  <c:v>2019</c:v>
                </c:pt>
              </c:strCache>
            </c:strRef>
          </c:tx>
          <c:spPr>
            <a:scene3d>
              <a:camera prst="orthographicFront"/>
              <a:lightRig rig="threePt" dir="t"/>
            </a:scene3d>
            <a:sp3d>
              <a:bevelT/>
            </a:sp3d>
          </c:spPr>
          <c:dPt>
            <c:idx val="0"/>
            <c:spPr>
              <a:solidFill>
                <a:schemeClr val="tx2">
                  <a:lumMod val="40000"/>
                  <a:lumOff val="60000"/>
                </a:schemeClr>
              </a:solidFill>
              <a:scene3d>
                <a:camera prst="orthographicFront"/>
                <a:lightRig rig="threePt" dir="t"/>
              </a:scene3d>
              <a:sp3d>
                <a:bevelT/>
              </a:sp3d>
            </c:spPr>
          </c:dPt>
          <c:dPt>
            <c:idx val="1"/>
            <c:spPr>
              <a:solidFill>
                <a:srgbClr val="0070C0"/>
              </a:solidFill>
              <a:scene3d>
                <a:camera prst="orthographicFront"/>
                <a:lightRig rig="threePt" dir="t"/>
              </a:scene3d>
              <a:sp3d>
                <a:bevelT/>
              </a:sp3d>
            </c:spPr>
          </c:dPt>
          <c:dPt>
            <c:idx val="2"/>
            <c:spPr>
              <a:solidFill>
                <a:srgbClr val="D4C048"/>
              </a:solidFill>
              <a:scene3d>
                <a:camera prst="orthographicFront"/>
                <a:lightRig rig="threePt" dir="t"/>
              </a:scene3d>
              <a:sp3d>
                <a:bevelT/>
              </a:sp3d>
            </c:spPr>
          </c:dPt>
          <c:dPt>
            <c:idx val="3"/>
            <c:spPr>
              <a:solidFill>
                <a:srgbClr val="FF0000"/>
              </a:solidFill>
              <a:scene3d>
                <a:camera prst="orthographicFront"/>
                <a:lightRig rig="threePt" dir="t"/>
              </a:scene3d>
              <a:sp3d>
                <a:bevelT/>
              </a:sp3d>
            </c:spPr>
          </c:dPt>
          <c:dPt>
            <c:idx val="4"/>
            <c:spPr>
              <a:solidFill>
                <a:srgbClr val="00B050"/>
              </a:solidFill>
              <a:scene3d>
                <a:camera prst="orthographicFront"/>
                <a:lightRig rig="threePt" dir="t"/>
              </a:scene3d>
              <a:sp3d>
                <a:bevelT/>
              </a:sp3d>
            </c:spPr>
          </c:dPt>
          <c:dPt>
            <c:idx val="5"/>
            <c:spPr>
              <a:solidFill>
                <a:srgbClr val="FFFF00"/>
              </a:solidFill>
              <a:scene3d>
                <a:camera prst="orthographicFront"/>
                <a:lightRig rig="threePt" dir="t"/>
              </a:scene3d>
              <a:sp3d>
                <a:bevelT/>
              </a:sp3d>
            </c:spPr>
          </c:dPt>
          <c:dLbls>
            <c:txPr>
              <a:bodyPr/>
              <a:lstStyle/>
              <a:p>
                <a:pPr>
                  <a:defRPr sz="1400" b="1"/>
                </a:pPr>
                <a:endParaRPr lang="ru-RU"/>
              </a:p>
            </c:txPr>
            <c:showPercent val="1"/>
            <c:showLeaderLines val="1"/>
          </c:dLbls>
          <c:cat>
            <c:strRef>
              <c:f>Лист1!$A$2:$A$7</c:f>
              <c:strCache>
                <c:ptCount val="6"/>
                <c:pt idx="0">
                  <c:v>Общегосударственные вопросы</c:v>
                </c:pt>
                <c:pt idx="1">
                  <c:v>Коммунальное хозяйство</c:v>
                </c:pt>
                <c:pt idx="2">
                  <c:v>Образование</c:v>
                </c:pt>
                <c:pt idx="3">
                  <c:v>Культура</c:v>
                </c:pt>
                <c:pt idx="4">
                  <c:v>Социальная политика</c:v>
                </c:pt>
                <c:pt idx="5">
                  <c:v>Прочие расходы</c:v>
                </c:pt>
              </c:strCache>
            </c:strRef>
          </c:cat>
          <c:val>
            <c:numRef>
              <c:f>Лист1!$B$2:$B$7</c:f>
              <c:numCache>
                <c:formatCode>General</c:formatCode>
                <c:ptCount val="6"/>
                <c:pt idx="0">
                  <c:v>46045.8</c:v>
                </c:pt>
                <c:pt idx="1">
                  <c:v>2985.5</c:v>
                </c:pt>
                <c:pt idx="2">
                  <c:v>201161.5</c:v>
                </c:pt>
                <c:pt idx="3">
                  <c:v>21533.8</c:v>
                </c:pt>
                <c:pt idx="4">
                  <c:v>2392.1999999999998</c:v>
                </c:pt>
                <c:pt idx="5">
                  <c:v>6740.5</c:v>
                </c:pt>
              </c:numCache>
            </c:numRef>
          </c:val>
        </c:ser>
        <c:dLbls>
          <c:showPercent val="1"/>
        </c:dLbls>
      </c:pie3DChart>
    </c:plotArea>
    <c:plotVisOnly val="1"/>
    <c:dispBlanksAs val="zero"/>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84386521155769045"/>
          <c:y val="0.37109956192231391"/>
        </c:manualLayout>
      </c:layout>
      <c:spPr>
        <a:solidFill>
          <a:srgbClr val="FFFFCC"/>
        </a:solidFill>
        <a:scene3d>
          <a:camera prst="orthographicFront"/>
          <a:lightRig rig="threePt" dir="t"/>
        </a:scene3d>
        <a:sp3d>
          <a:bevelT w="152400" h="50800" prst="softRound"/>
        </a:sp3d>
      </c:spPr>
      <c:txPr>
        <a:bodyPr/>
        <a:lstStyle/>
        <a:p>
          <a:pPr>
            <a:defRPr sz="1400"/>
          </a:pPr>
          <a:endParaRPr lang="ru-RU"/>
        </a:p>
      </c:txPr>
    </c:title>
    <c:view3D>
      <c:rotX val="30"/>
      <c:rotY val="170"/>
      <c:rAngAx val="1"/>
    </c:view3D>
    <c:plotArea>
      <c:layout>
        <c:manualLayout>
          <c:layoutTarget val="inner"/>
          <c:xMode val="edge"/>
          <c:yMode val="edge"/>
          <c:x val="0.45955983523198285"/>
          <c:y val="0.41007072198949612"/>
          <c:w val="0.49565710647534889"/>
          <c:h val="0.53299905083010135"/>
        </c:manualLayout>
      </c:layout>
      <c:pie3DChart>
        <c:varyColors val="1"/>
        <c:ser>
          <c:idx val="0"/>
          <c:order val="0"/>
          <c:tx>
            <c:strRef>
              <c:f>Лист1!$B$1</c:f>
              <c:strCache>
                <c:ptCount val="1"/>
                <c:pt idx="0">
                  <c:v>2020</c:v>
                </c:pt>
              </c:strCache>
            </c:strRef>
          </c:tx>
          <c:spPr>
            <a:scene3d>
              <a:camera prst="orthographicFront"/>
              <a:lightRig rig="threePt" dir="t"/>
            </a:scene3d>
            <a:sp3d>
              <a:bevelT/>
            </a:sp3d>
          </c:spPr>
          <c:dPt>
            <c:idx val="0"/>
            <c:spPr>
              <a:solidFill>
                <a:schemeClr val="tx2">
                  <a:lumMod val="40000"/>
                  <a:lumOff val="60000"/>
                </a:schemeClr>
              </a:solidFill>
              <a:scene3d>
                <a:camera prst="orthographicFront"/>
                <a:lightRig rig="threePt" dir="t"/>
              </a:scene3d>
              <a:sp3d>
                <a:bevelT/>
              </a:sp3d>
            </c:spPr>
          </c:dPt>
          <c:dPt>
            <c:idx val="1"/>
            <c:spPr>
              <a:solidFill>
                <a:srgbClr val="0070C0"/>
              </a:solidFill>
              <a:scene3d>
                <a:camera prst="orthographicFront"/>
                <a:lightRig rig="threePt" dir="t"/>
              </a:scene3d>
              <a:sp3d>
                <a:bevelT/>
              </a:sp3d>
            </c:spPr>
          </c:dPt>
          <c:dPt>
            <c:idx val="2"/>
            <c:spPr>
              <a:solidFill>
                <a:srgbClr val="D4C048"/>
              </a:solidFill>
              <a:scene3d>
                <a:camera prst="orthographicFront"/>
                <a:lightRig rig="threePt" dir="t"/>
              </a:scene3d>
              <a:sp3d>
                <a:bevelT/>
              </a:sp3d>
            </c:spPr>
          </c:dPt>
          <c:dPt>
            <c:idx val="3"/>
            <c:spPr>
              <a:solidFill>
                <a:srgbClr val="FF0000"/>
              </a:solidFill>
              <a:scene3d>
                <a:camera prst="orthographicFront"/>
                <a:lightRig rig="threePt" dir="t"/>
              </a:scene3d>
              <a:sp3d>
                <a:bevelT/>
              </a:sp3d>
            </c:spPr>
          </c:dPt>
          <c:dPt>
            <c:idx val="4"/>
            <c:spPr>
              <a:solidFill>
                <a:srgbClr val="00B050"/>
              </a:solidFill>
              <a:scene3d>
                <a:camera prst="orthographicFront"/>
                <a:lightRig rig="threePt" dir="t"/>
              </a:scene3d>
              <a:sp3d>
                <a:bevelT/>
              </a:sp3d>
            </c:spPr>
          </c:dPt>
          <c:dPt>
            <c:idx val="5"/>
            <c:spPr>
              <a:solidFill>
                <a:srgbClr val="FFFF00"/>
              </a:solidFill>
              <a:scene3d>
                <a:camera prst="orthographicFront"/>
                <a:lightRig rig="threePt" dir="t"/>
              </a:scene3d>
              <a:sp3d>
                <a:bevelT/>
              </a:sp3d>
            </c:spPr>
          </c:dPt>
          <c:dLbls>
            <c:txPr>
              <a:bodyPr/>
              <a:lstStyle/>
              <a:p>
                <a:pPr>
                  <a:defRPr sz="1400" b="1"/>
                </a:pPr>
                <a:endParaRPr lang="ru-RU"/>
              </a:p>
            </c:txPr>
            <c:showPercent val="1"/>
            <c:showLeaderLines val="1"/>
          </c:dLbls>
          <c:cat>
            <c:strRef>
              <c:f>Лист1!$A$2:$A$7</c:f>
              <c:strCache>
                <c:ptCount val="6"/>
                <c:pt idx="0">
                  <c:v>Общегосударственные вопросы</c:v>
                </c:pt>
                <c:pt idx="1">
                  <c:v>Коммунальное хозяйство</c:v>
                </c:pt>
                <c:pt idx="2">
                  <c:v>Образование</c:v>
                </c:pt>
                <c:pt idx="3">
                  <c:v>Культура</c:v>
                </c:pt>
                <c:pt idx="4">
                  <c:v>Социальная политика</c:v>
                </c:pt>
                <c:pt idx="5">
                  <c:v>Прочие расходы</c:v>
                </c:pt>
              </c:strCache>
            </c:strRef>
          </c:cat>
          <c:val>
            <c:numRef>
              <c:f>Лист1!$B$2:$B$7</c:f>
              <c:numCache>
                <c:formatCode>0.00</c:formatCode>
                <c:ptCount val="6"/>
                <c:pt idx="0">
                  <c:v>44458.2</c:v>
                </c:pt>
                <c:pt idx="1">
                  <c:v>2985.5</c:v>
                </c:pt>
                <c:pt idx="2">
                  <c:v>231999</c:v>
                </c:pt>
                <c:pt idx="3">
                  <c:v>21533.8</c:v>
                </c:pt>
                <c:pt idx="4">
                  <c:v>2392.1999999999998</c:v>
                </c:pt>
                <c:pt idx="5">
                  <c:v>6898.3</c:v>
                </c:pt>
              </c:numCache>
            </c:numRef>
          </c:val>
        </c:ser>
        <c:dLbls>
          <c:showPercent val="1"/>
        </c:dLbls>
      </c:pie3DChart>
    </c:plotArea>
    <c:legend>
      <c:legendPos val="r"/>
      <c:layout>
        <c:manualLayout>
          <c:xMode val="edge"/>
          <c:yMode val="edge"/>
          <c:x val="8.7139890439523804E-2"/>
          <c:y val="0"/>
          <c:w val="0.38703509855326318"/>
          <c:h val="1"/>
        </c:manualLayout>
      </c:layout>
      <c:txPr>
        <a:bodyPr/>
        <a:lstStyle/>
        <a:p>
          <a:pPr>
            <a:defRPr sz="1400"/>
          </a:pPr>
          <a:endParaRPr lang="ru-RU"/>
        </a:p>
      </c:txPr>
    </c:legend>
    <c:plotVisOnly val="1"/>
    <c:dispBlanksAs val="zero"/>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9365893249197347E-2"/>
          <c:y val="0.22164694155890524"/>
          <c:w val="0.87959983767829164"/>
          <c:h val="0.62812213793837091"/>
        </c:manualLayout>
      </c:layout>
      <c:barChart>
        <c:barDir val="col"/>
        <c:grouping val="clustered"/>
        <c:ser>
          <c:idx val="0"/>
          <c:order val="0"/>
          <c:tx>
            <c:strRef>
              <c:f>Лист1!$B$1</c:f>
              <c:strCache>
                <c:ptCount val="1"/>
                <c:pt idx="0">
                  <c:v>Программные расходы</c:v>
                </c:pt>
              </c:strCache>
            </c:strRef>
          </c:tx>
          <c:spPr>
            <a:solidFill>
              <a:schemeClr val="accent5">
                <a:lumMod val="75000"/>
              </a:schemeClr>
            </a:solidFill>
            <a:scene3d>
              <a:camera prst="orthographicFront"/>
              <a:lightRig rig="threePt" dir="t"/>
            </a:scene3d>
            <a:sp3d>
              <a:bevelT/>
            </a:sp3d>
          </c:spPr>
          <c:dLbls>
            <c:dLbl>
              <c:idx val="0"/>
              <c:layout>
                <c:manualLayout>
                  <c:x val="9.4483549446886788E-3"/>
                  <c:y val="0"/>
                </c:manualLayout>
              </c:layout>
              <c:showVal val="1"/>
            </c:dLbl>
            <c:txPr>
              <a:bodyPr/>
              <a:lstStyle/>
              <a:p>
                <a:pPr>
                  <a:defRPr sz="14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Лист1!$B$2:$B$4</c:f>
              <c:numCache>
                <c:formatCode>General</c:formatCode>
                <c:ptCount val="3"/>
                <c:pt idx="0">
                  <c:v>225694.5</c:v>
                </c:pt>
                <c:pt idx="1">
                  <c:v>231994.9</c:v>
                </c:pt>
                <c:pt idx="2">
                  <c:v>263000.90000000002</c:v>
                </c:pt>
              </c:numCache>
            </c:numRef>
          </c:val>
        </c:ser>
        <c:ser>
          <c:idx val="1"/>
          <c:order val="1"/>
          <c:tx>
            <c:strRef>
              <c:f>Лист1!$C$1</c:f>
              <c:strCache>
                <c:ptCount val="1"/>
                <c:pt idx="0">
                  <c:v>Непрограммные расходы</c:v>
                </c:pt>
              </c:strCache>
            </c:strRef>
          </c:tx>
          <c:spPr>
            <a:solidFill>
              <a:srgbClr val="FFFF00"/>
            </a:solidFill>
            <a:effectLst>
              <a:outerShdw blurRad="76200" dir="18900000" sy="23000" kx="-1200000" algn="bl" rotWithShape="0">
                <a:prstClr val="black">
                  <a:alpha val="20000"/>
                </a:prstClr>
              </a:outerShdw>
            </a:effectLst>
            <a:scene3d>
              <a:camera prst="orthographicFront"/>
              <a:lightRig rig="threePt" dir="t"/>
            </a:scene3d>
            <a:sp3d>
              <a:bevelT/>
            </a:sp3d>
          </c:spPr>
          <c:dLbls>
            <c:dLbl>
              <c:idx val="0"/>
              <c:layout>
                <c:manualLayout>
                  <c:x val="3.5239071899036821E-2"/>
                  <c:y val="2.6340967077939363E-2"/>
                </c:manualLayout>
              </c:layout>
              <c:showVal val="1"/>
            </c:dLbl>
            <c:dLbl>
              <c:idx val="1"/>
              <c:layout>
                <c:manualLayout>
                  <c:x val="2.0556125274438147E-2"/>
                  <c:y val="1.1288985890545437E-2"/>
                </c:manualLayout>
              </c:layout>
              <c:showVal val="1"/>
            </c:dLbl>
            <c:dLbl>
              <c:idx val="2"/>
              <c:layout>
                <c:manualLayout>
                  <c:x val="1.7619535949518421E-2"/>
                  <c:y val="7.5259905936969525E-3"/>
                </c:manualLayout>
              </c:layout>
              <c:showVal val="1"/>
            </c:dLbl>
            <c:txPr>
              <a:bodyPr/>
              <a:lstStyle/>
              <a:p>
                <a:pPr>
                  <a:defRPr sz="14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Лист1!$C$2:$C$4</c:f>
              <c:numCache>
                <c:formatCode>General</c:formatCode>
                <c:ptCount val="3"/>
                <c:pt idx="0">
                  <c:v>46610.8</c:v>
                </c:pt>
                <c:pt idx="1">
                  <c:v>49522.5</c:v>
                </c:pt>
                <c:pt idx="2">
                  <c:v>47950.2</c:v>
                </c:pt>
              </c:numCache>
            </c:numRef>
          </c:val>
        </c:ser>
        <c:dLbls>
          <c:showVal val="1"/>
        </c:dLbls>
        <c:overlap val="-25"/>
        <c:axId val="161299840"/>
        <c:axId val="161309824"/>
      </c:barChart>
      <c:catAx>
        <c:axId val="161299840"/>
        <c:scaling>
          <c:orientation val="minMax"/>
        </c:scaling>
        <c:axPos val="b"/>
        <c:numFmt formatCode="General" sourceLinked="1"/>
        <c:majorTickMark val="none"/>
        <c:tickLblPos val="nextTo"/>
        <c:txPr>
          <a:bodyPr/>
          <a:lstStyle/>
          <a:p>
            <a:pPr>
              <a:defRPr sz="1400" b="1"/>
            </a:pPr>
            <a:endParaRPr lang="ru-RU"/>
          </a:p>
        </c:txPr>
        <c:crossAx val="161309824"/>
        <c:crosses val="autoZero"/>
        <c:auto val="1"/>
        <c:lblAlgn val="ctr"/>
        <c:lblOffset val="100"/>
      </c:catAx>
      <c:valAx>
        <c:axId val="161309824"/>
        <c:scaling>
          <c:orientation val="minMax"/>
        </c:scaling>
        <c:delete val="1"/>
        <c:axPos val="l"/>
        <c:numFmt formatCode="General" sourceLinked="1"/>
        <c:tickLblPos val="nextTo"/>
        <c:crossAx val="161299840"/>
        <c:crosses val="autoZero"/>
        <c:crossBetween val="between"/>
      </c:valAx>
      <c:spPr>
        <a:solidFill>
          <a:srgbClr val="FFFFCC"/>
        </a:solidFill>
      </c:spPr>
    </c:plotArea>
    <c:legend>
      <c:legendPos val="t"/>
    </c:legend>
    <c:plotVisOnly val="1"/>
    <c:dispBlanksAs val="gap"/>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solidFill>
          <a:schemeClr val="bg1">
            <a:lumMod val="95000"/>
          </a:schemeClr>
        </a:soli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sideWall>
    <c:backWall>
      <c:spPr>
        <a:solidFill>
          <a:schemeClr val="bg1">
            <a:lumMod val="95000"/>
          </a:schemeClr>
        </a:soli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backWall>
    <c:plotArea>
      <c:layout>
        <c:manualLayout>
          <c:layoutTarget val="inner"/>
          <c:xMode val="edge"/>
          <c:yMode val="edge"/>
          <c:x val="6.9905761450676715E-2"/>
          <c:y val="8.9415380947515402E-2"/>
          <c:w val="0.93009427665851019"/>
          <c:h val="0.6408569190422666"/>
        </c:manualLayout>
      </c:layout>
      <c:bar3DChart>
        <c:barDir val="col"/>
        <c:grouping val="stacked"/>
        <c:ser>
          <c:idx val="0"/>
          <c:order val="0"/>
          <c:tx>
            <c:strRef>
              <c:f>Лист1!$B$1</c:f>
              <c:strCache>
                <c:ptCount val="1"/>
                <c:pt idx="0">
                  <c:v>налоговые </c:v>
                </c:pt>
              </c:strCache>
            </c:strRef>
          </c:tx>
          <c:spPr>
            <a:solidFill>
              <a:srgbClr val="66FF99"/>
            </a:solidFill>
          </c:spPr>
          <c:dLbls>
            <c:dLbl>
              <c:idx val="0"/>
              <c:layout>
                <c:manualLayout>
                  <c:x val="-3.1215803947054086E-3"/>
                  <c:y val="3.2440993154184146E-2"/>
                </c:manualLayout>
              </c:layout>
              <c:showVal val="1"/>
            </c:dLbl>
            <c:dLbl>
              <c:idx val="1"/>
              <c:layout>
                <c:manualLayout>
                  <c:x val="-1.5607901973527605E-3"/>
                  <c:y val="3.2440993154184146E-2"/>
                </c:manualLayout>
              </c:layout>
              <c:showVal val="1"/>
            </c:dLbl>
            <c:dLbl>
              <c:idx val="2"/>
              <c:layout>
                <c:manualLayout>
                  <c:x val="-1.5607901973527039E-3"/>
                  <c:y val="3.7847825346548146E-2"/>
                </c:manualLayout>
              </c:layout>
              <c:showVal val="1"/>
            </c:dLbl>
            <c:txPr>
              <a:bodyPr/>
              <a:lstStyle/>
              <a:p>
                <a:pPr>
                  <a:defRPr sz="1400"/>
                </a:pPr>
                <a:endParaRPr lang="ru-RU"/>
              </a:p>
            </c:txPr>
            <c:showVal val="1"/>
          </c:dLbls>
          <c:cat>
            <c:numRef>
              <c:f>Лист1!$A$2:$A$4</c:f>
              <c:numCache>
                <c:formatCode>General</c:formatCode>
                <c:ptCount val="3"/>
                <c:pt idx="0">
                  <c:v>2018</c:v>
                </c:pt>
                <c:pt idx="1">
                  <c:v>2019</c:v>
                </c:pt>
                <c:pt idx="2">
                  <c:v>2020</c:v>
                </c:pt>
              </c:numCache>
            </c:numRef>
          </c:cat>
          <c:val>
            <c:numRef>
              <c:f>Лист1!$B$2:$B$4</c:f>
              <c:numCache>
                <c:formatCode>0.00</c:formatCode>
                <c:ptCount val="3"/>
                <c:pt idx="0">
                  <c:v>25228.9</c:v>
                </c:pt>
                <c:pt idx="1">
                  <c:v>25784</c:v>
                </c:pt>
                <c:pt idx="2">
                  <c:v>26847.5</c:v>
                </c:pt>
              </c:numCache>
            </c:numRef>
          </c:val>
        </c:ser>
        <c:ser>
          <c:idx val="1"/>
          <c:order val="1"/>
          <c:tx>
            <c:strRef>
              <c:f>Лист1!$C$1</c:f>
              <c:strCache>
                <c:ptCount val="1"/>
                <c:pt idx="0">
                  <c:v>неналоговые</c:v>
                </c:pt>
              </c:strCache>
            </c:strRef>
          </c:tx>
          <c:spPr>
            <a:solidFill>
              <a:srgbClr val="FFFF00"/>
            </a:solidFill>
          </c:spPr>
          <c:dLbls>
            <c:dLbl>
              <c:idx val="0"/>
              <c:layout>
                <c:manualLayout>
                  <c:x val="6.243160789410819E-3"/>
                  <c:y val="-2.7034586696638389E-2"/>
                </c:manualLayout>
              </c:layout>
              <c:showVal val="1"/>
            </c:dLbl>
            <c:dLbl>
              <c:idx val="1"/>
              <c:layout>
                <c:manualLayout>
                  <c:x val="-1.5607901973527605E-3"/>
                  <c:y val="-2.1627328769456094E-2"/>
                </c:manualLayout>
              </c:layout>
              <c:showVal val="1"/>
            </c:dLbl>
            <c:dLbl>
              <c:idx val="2"/>
              <c:layout>
                <c:manualLayout>
                  <c:x val="7.8039509867635186E-3"/>
                  <c:y val="-2.1627328769456094E-2"/>
                </c:manualLayout>
              </c:layout>
              <c:showVal val="1"/>
            </c:dLbl>
            <c:txPr>
              <a:bodyPr/>
              <a:lstStyle/>
              <a:p>
                <a:pPr>
                  <a:defRPr sz="1400"/>
                </a:pPr>
                <a:endParaRPr lang="ru-RU"/>
              </a:p>
            </c:txPr>
            <c:showVal val="1"/>
          </c:dLbls>
          <c:cat>
            <c:numRef>
              <c:f>Лист1!$A$2:$A$4</c:f>
              <c:numCache>
                <c:formatCode>General</c:formatCode>
                <c:ptCount val="3"/>
                <c:pt idx="0">
                  <c:v>2018</c:v>
                </c:pt>
                <c:pt idx="1">
                  <c:v>2019</c:v>
                </c:pt>
                <c:pt idx="2">
                  <c:v>2020</c:v>
                </c:pt>
              </c:numCache>
            </c:numRef>
          </c:cat>
          <c:val>
            <c:numRef>
              <c:f>Лист1!$C$2:$C$4</c:f>
              <c:numCache>
                <c:formatCode>0.00</c:formatCode>
                <c:ptCount val="3"/>
                <c:pt idx="0">
                  <c:v>36210.5</c:v>
                </c:pt>
                <c:pt idx="1">
                  <c:v>36868.5</c:v>
                </c:pt>
                <c:pt idx="2">
                  <c:v>37589.5</c:v>
                </c:pt>
              </c:numCache>
            </c:numRef>
          </c:val>
        </c:ser>
        <c:ser>
          <c:idx val="2"/>
          <c:order val="2"/>
          <c:tx>
            <c:strRef>
              <c:f>Лист1!$D$1</c:f>
              <c:strCache>
                <c:ptCount val="1"/>
                <c:pt idx="0">
                  <c:v>безвозмездные поступления</c:v>
                </c:pt>
              </c:strCache>
            </c:strRef>
          </c:tx>
          <c:spPr>
            <a:solidFill>
              <a:srgbClr val="FF9999"/>
            </a:solidFill>
          </c:spPr>
          <c:dLbls>
            <c:dLbl>
              <c:idx val="0"/>
              <c:layout>
                <c:manualLayout>
                  <c:x val="1.9553965961121283E-3"/>
                  <c:y val="-4.325465753891216E-2"/>
                </c:manualLayout>
              </c:layout>
              <c:showVal val="1"/>
            </c:dLbl>
            <c:txPr>
              <a:bodyPr/>
              <a:lstStyle/>
              <a:p>
                <a:pPr>
                  <a:defRPr sz="1400"/>
                </a:pPr>
                <a:endParaRPr lang="ru-RU"/>
              </a:p>
            </c:txPr>
            <c:showVal val="1"/>
          </c:dLbls>
          <c:cat>
            <c:numRef>
              <c:f>Лист1!$A$2:$A$4</c:f>
              <c:numCache>
                <c:formatCode>General</c:formatCode>
                <c:ptCount val="3"/>
                <c:pt idx="0">
                  <c:v>2018</c:v>
                </c:pt>
                <c:pt idx="1">
                  <c:v>2019</c:v>
                </c:pt>
                <c:pt idx="2">
                  <c:v>2020</c:v>
                </c:pt>
              </c:numCache>
            </c:numRef>
          </c:cat>
          <c:val>
            <c:numRef>
              <c:f>Лист1!$D$2:$D$4</c:f>
              <c:numCache>
                <c:formatCode>0.00</c:formatCode>
                <c:ptCount val="3"/>
                <c:pt idx="0">
                  <c:v>209794</c:v>
                </c:pt>
                <c:pt idx="1">
                  <c:v>215732.3</c:v>
                </c:pt>
                <c:pt idx="2">
                  <c:v>243292.3</c:v>
                </c:pt>
              </c:numCache>
            </c:numRef>
          </c:val>
        </c:ser>
        <c:dLbls>
          <c:showVal val="1"/>
        </c:dLbls>
        <c:gapWidth val="75"/>
        <c:shape val="box"/>
        <c:axId val="150960768"/>
        <c:axId val="150983040"/>
        <c:axId val="0"/>
      </c:bar3DChart>
      <c:catAx>
        <c:axId val="150960768"/>
        <c:scaling>
          <c:orientation val="minMax"/>
        </c:scaling>
        <c:axPos val="b"/>
        <c:numFmt formatCode="General" sourceLinked="1"/>
        <c:majorTickMark val="none"/>
        <c:tickLblPos val="nextTo"/>
        <c:txPr>
          <a:bodyPr/>
          <a:lstStyle/>
          <a:p>
            <a:pPr>
              <a:defRPr sz="1400"/>
            </a:pPr>
            <a:endParaRPr lang="ru-RU"/>
          </a:p>
        </c:txPr>
        <c:crossAx val="150983040"/>
        <c:crosses val="autoZero"/>
        <c:auto val="1"/>
        <c:lblAlgn val="ctr"/>
        <c:lblOffset val="100"/>
      </c:catAx>
      <c:valAx>
        <c:axId val="150983040"/>
        <c:scaling>
          <c:orientation val="minMax"/>
        </c:scaling>
        <c:axPos val="l"/>
        <c:numFmt formatCode="0.00" sourceLinked="1"/>
        <c:majorTickMark val="none"/>
        <c:tickLblPos val="nextTo"/>
        <c:txPr>
          <a:bodyPr/>
          <a:lstStyle/>
          <a:p>
            <a:pPr>
              <a:defRPr sz="1200"/>
            </a:pPr>
            <a:endParaRPr lang="ru-RU"/>
          </a:p>
        </c:txPr>
        <c:crossAx val="150960768"/>
        <c:crosses val="autoZero"/>
        <c:crossBetween val="between"/>
      </c:valAx>
    </c:plotArea>
    <c:legend>
      <c:legendPos val="b"/>
      <c:legendEntry>
        <c:idx val="2"/>
        <c:txPr>
          <a:bodyPr/>
          <a:lstStyle/>
          <a:p>
            <a:pPr>
              <a:defRPr sz="1200"/>
            </a:pPr>
            <a:endParaRPr lang="ru-RU"/>
          </a:p>
        </c:txPr>
      </c:legendEntry>
      <c:legendEntry>
        <c:idx val="1"/>
        <c:txPr>
          <a:bodyPr/>
          <a:lstStyle/>
          <a:p>
            <a:pPr>
              <a:defRPr sz="1200"/>
            </a:pPr>
            <a:endParaRPr lang="ru-RU"/>
          </a:p>
        </c:txPr>
      </c:legendEntry>
      <c:legendEntry>
        <c:idx val="0"/>
        <c:txPr>
          <a:bodyPr/>
          <a:lstStyle/>
          <a:p>
            <a:pPr>
              <a:defRPr sz="1200"/>
            </a:pPr>
            <a:endParaRPr lang="ru-RU"/>
          </a:p>
        </c:txPr>
      </c:legendEntry>
      <c:layout>
        <c:manualLayout>
          <c:xMode val="edge"/>
          <c:yMode val="edge"/>
          <c:x val="5.0374991968536259E-2"/>
          <c:y val="0.83288077722148468"/>
          <c:w val="0.77099434871051731"/>
          <c:h val="0.12812148768774906"/>
        </c:manualLayout>
      </c:layout>
      <c:txPr>
        <a:bodyPr/>
        <a:lstStyle/>
        <a:p>
          <a:pPr>
            <a:defRPr sz="1200"/>
          </a:pPr>
          <a:endParaRPr lang="ru-RU"/>
        </a:p>
      </c:txPr>
    </c:legend>
    <c:plotVisOnly val="1"/>
    <c:dispBlanksAs val="gap"/>
  </c:chart>
  <c:txPr>
    <a:bodyPr/>
    <a:lstStyle/>
    <a:p>
      <a:pPr>
        <a:defRPr sz="1800" b="1"/>
      </a:pPr>
      <a:endParaRPr lang="ru-RU"/>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60"/>
      <c:rotY val="161"/>
      <c:rAngAx val="1"/>
    </c:view3D>
    <c:plotArea>
      <c:layout>
        <c:manualLayout>
          <c:layoutTarget val="inner"/>
          <c:xMode val="edge"/>
          <c:yMode val="edge"/>
          <c:x val="3.1221688533762539E-2"/>
          <c:y val="0"/>
          <c:w val="0.96877831146623761"/>
          <c:h val="0.56034412843017478"/>
        </c:manualLayout>
      </c:layout>
      <c:pie3DChart>
        <c:varyColors val="1"/>
        <c:ser>
          <c:idx val="0"/>
          <c:order val="0"/>
          <c:tx>
            <c:strRef>
              <c:f>Лист1!$B$1</c:f>
              <c:strCache>
                <c:ptCount val="1"/>
                <c:pt idx="0">
                  <c:v>Продажи</c:v>
                </c:pt>
              </c:strCache>
            </c:strRef>
          </c:tx>
          <c:spPr>
            <a:ln w="30000">
              <a:noFill/>
            </a:ln>
            <a:scene3d>
              <a:camera prst="orthographicFront"/>
              <a:lightRig rig="threePt" dir="t"/>
            </a:scene3d>
            <a:sp3d prstMaterial="softEdge"/>
          </c:spPr>
          <c:dPt>
            <c:idx val="0"/>
            <c:spPr>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0" scaled="1"/>
                <a:tileRect/>
              </a:gradFill>
              <a:ln w="30000">
                <a:noFill/>
              </a:ln>
              <a:scene3d>
                <a:camera prst="orthographicFront"/>
                <a:lightRig rig="threePt" dir="t"/>
              </a:scene3d>
              <a:sp3d prstMaterial="softEdge"/>
            </c:spPr>
          </c:dPt>
          <c:dPt>
            <c:idx val="1"/>
            <c:spPr>
              <a:solidFill>
                <a:srgbClr val="FF0000"/>
              </a:solidFill>
              <a:ln w="10000" cap="flat" cmpd="sng" algn="ctr">
                <a:solidFill>
                  <a:schemeClr val="accent1"/>
                </a:solidFill>
                <a:prstDash val="solid"/>
              </a:ln>
              <a:effectLst/>
              <a:scene3d>
                <a:camera prst="orthographicFront"/>
                <a:lightRig rig="threePt" dir="tl">
                  <a:rot lat="0" lon="0" rev="0"/>
                </a:lightRig>
              </a:scene3d>
              <a:sp3d prstMaterial="powder">
                <a:bevelT w="10000" h="10000"/>
                <a:contourClr>
                  <a:srgbClr val="000000"/>
                </a:contourClr>
              </a:sp3d>
            </c:spPr>
          </c:dPt>
          <c:dPt>
            <c:idx val="2"/>
            <c:spPr>
              <a:solidFill>
                <a:srgbClr val="00B0F0"/>
              </a:solidFill>
              <a:ln w="10000" cap="flat" cmpd="sng" algn="ctr">
                <a:solidFill>
                  <a:schemeClr val="accent5"/>
                </a:solidFill>
                <a:prstDash val="solid"/>
              </a:ln>
              <a:effectLst/>
            </c:spPr>
          </c:dPt>
          <c:dLbls>
            <c:txPr>
              <a:bodyPr/>
              <a:lstStyle/>
              <a:p>
                <a:pPr>
                  <a:defRPr sz="1400"/>
                </a:pPr>
                <a:endParaRPr lang="ru-RU"/>
              </a:p>
            </c:txPr>
            <c:showVal val="1"/>
            <c:showLeaderLines val="1"/>
          </c:dLbls>
          <c:cat>
            <c:strRef>
              <c:f>Лист1!$A$2:$A$5</c:f>
              <c:strCache>
                <c:ptCount val="3"/>
                <c:pt idx="0">
                  <c:v>подпрограмма   "Поддержка развития системы дошкольного образования"</c:v>
                </c:pt>
                <c:pt idx="1">
                  <c:v>подпрограмма «Поддержка развития системы общего образования » </c:v>
                </c:pt>
                <c:pt idx="2">
                  <c:v>подпрограмма  "Поддержка развития системы дополнительного образования, отдыха, оздоровления и занятости детей и подростков Октябрьского муниципального района"</c:v>
                </c:pt>
              </c:strCache>
            </c:strRef>
          </c:cat>
          <c:val>
            <c:numRef>
              <c:f>Лист1!$B$2:$B$5</c:f>
              <c:numCache>
                <c:formatCode>General</c:formatCode>
                <c:ptCount val="4"/>
                <c:pt idx="0">
                  <c:v>60495.3</c:v>
                </c:pt>
                <c:pt idx="1">
                  <c:v>109688.2</c:v>
                </c:pt>
                <c:pt idx="2">
                  <c:v>10436.5</c:v>
                </c:pt>
              </c:numCache>
            </c:numRef>
          </c:val>
        </c:ser>
      </c:pie3DChart>
      <c:spPr>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l="100000" b="100000"/>
          </a:path>
          <a:tileRect t="-100000" r="-100000"/>
        </a:gradFill>
      </c:spPr>
    </c:plotArea>
    <c:legend>
      <c:legendPos val="b"/>
      <c:layout>
        <c:manualLayout>
          <c:xMode val="edge"/>
          <c:yMode val="edge"/>
          <c:x val="0"/>
          <c:y val="0.57790134429507878"/>
          <c:w val="0.63073574574824687"/>
          <c:h val="0.40490870493881326"/>
        </c:manualLayout>
      </c:layout>
    </c:legend>
    <c:plotVisOnly val="1"/>
    <c:dispBlanksAs val="zero"/>
  </c:chart>
  <c:spPr>
    <a:scene3d>
      <a:camera prst="orthographicFront"/>
      <a:lightRig rig="threePt" dir="t"/>
    </a:scene3d>
    <a:sp3d>
      <a:bevelB prst="angle"/>
    </a:sp3d>
  </c:spPr>
  <c:txPr>
    <a:bodyPr/>
    <a:lstStyle/>
    <a:p>
      <a:pPr>
        <a:defRPr sz="1200" b="1">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view3D>
      <c:rotX val="30"/>
      <c:rotY val="207"/>
      <c:perspective val="30"/>
    </c:view3D>
    <c:plotArea>
      <c:layout/>
      <c:pie3DChart>
        <c:varyColors val="1"/>
        <c:ser>
          <c:idx val="0"/>
          <c:order val="0"/>
          <c:tx>
            <c:strRef>
              <c:f>Лист1!$B$1</c:f>
              <c:strCache>
                <c:ptCount val="1"/>
                <c:pt idx="0">
                  <c:v>Продажи</c:v>
                </c:pt>
              </c:strCache>
            </c:strRef>
          </c:tx>
          <c:spPr>
            <a:scene3d>
              <a:camera prst="orthographicFront"/>
              <a:lightRig rig="threePt" dir="t"/>
            </a:scene3d>
            <a:sp3d>
              <a:bevelT prst="angle"/>
            </a:sp3d>
          </c:spPr>
          <c:dPt>
            <c:idx val="0"/>
            <c:spPr>
              <a:solidFill>
                <a:srgbClr val="FF9999"/>
              </a:solidFill>
              <a:scene3d>
                <a:camera prst="orthographicFront"/>
                <a:lightRig rig="threePt" dir="t"/>
              </a:scene3d>
              <a:sp3d>
                <a:bevelT w="95250" h="69850" prst="angle"/>
                <a:bevelB w="19050" h="88900"/>
              </a:sp3d>
            </c:spPr>
          </c:dPt>
          <c:dPt>
            <c:idx val="1"/>
            <c:spPr>
              <a:solidFill>
                <a:srgbClr val="00B0F0"/>
              </a:solidFill>
              <a:scene3d>
                <a:camera prst="orthographicFront"/>
                <a:lightRig rig="threePt" dir="t"/>
              </a:scene3d>
              <a:sp3d>
                <a:bevelT prst="angle"/>
              </a:sp3d>
            </c:spPr>
          </c:dPt>
          <c:dPt>
            <c:idx val="2"/>
            <c:spPr>
              <a:solidFill>
                <a:srgbClr val="FFFF00"/>
              </a:solidFill>
              <a:scene3d>
                <a:camera prst="orthographicFront"/>
                <a:lightRig rig="threePt" dir="t"/>
              </a:scene3d>
              <a:sp3d>
                <a:bevelT prst="angle"/>
              </a:sp3d>
            </c:spPr>
          </c:dPt>
          <c:dLbls>
            <c:dLbl>
              <c:idx val="1"/>
              <c:layout>
                <c:manualLayout>
                  <c:x val="0.16874926181102382"/>
                  <c:y val="-9.3934547577327471E-3"/>
                </c:manualLayout>
              </c:layout>
              <c:showPercent val="1"/>
            </c:dLbl>
            <c:showPercent val="1"/>
            <c:showLeaderLines val="1"/>
          </c:dLbls>
          <c:cat>
            <c:strRef>
              <c:f>Лист1!$A$2:$A$4</c:f>
              <c:strCache>
                <c:ptCount val="3"/>
                <c:pt idx="0">
                  <c:v> «Развитие муниципального дорожного фонда (содержание и ремонт, проектирование, строительство и капитальный ремонт улично-дорожной сети и сооружений на них и другие расходы)»  3047,9</c:v>
                </c:pt>
                <c:pt idx="1">
                  <c:v>«Субсидии муниципальным предприятиям, осуществляющим перевозки пассажиров и багажа на компенсацию потерь, связанных с перевозкой пассажиров и багажа по маршрутам регулярных перевозок на территории Октябрьского муниципального района»   450,0</c:v>
                </c:pt>
                <c:pt idx="2">
                  <c:v>«Повышение безопасности дорожного движения»   40,0</c:v>
                </c:pt>
              </c:strCache>
            </c:strRef>
          </c:cat>
          <c:val>
            <c:numRef>
              <c:f>Лист1!$B$2:$B$4</c:f>
              <c:numCache>
                <c:formatCode>0.00</c:formatCode>
                <c:ptCount val="3"/>
                <c:pt idx="0">
                  <c:v>3047.9</c:v>
                </c:pt>
                <c:pt idx="1">
                  <c:v>450</c:v>
                </c:pt>
                <c:pt idx="2">
                  <c:v>40</c:v>
                </c:pt>
              </c:numCache>
            </c:numRef>
          </c:val>
        </c:ser>
        <c:dLbls>
          <c:showPercent val="1"/>
        </c:dLbls>
      </c:pie3DChart>
    </c:plotArea>
    <c:legend>
      <c:legendPos val="t"/>
      <c:legendEntry>
        <c:idx val="0"/>
        <c:txPr>
          <a:bodyPr/>
          <a:lstStyle/>
          <a:p>
            <a:pPr>
              <a:defRPr sz="1200" b="1">
                <a:latin typeface="Times New Roman" panose="02020603050405020304" pitchFamily="18" charset="0"/>
                <a:cs typeface="Times New Roman" panose="02020603050405020304" pitchFamily="18" charset="0"/>
              </a:defRPr>
            </a:pPr>
            <a:endParaRPr lang="ru-RU"/>
          </a:p>
        </c:txPr>
      </c:legendEntry>
      <c:layout>
        <c:manualLayout>
          <c:xMode val="edge"/>
          <c:yMode val="edge"/>
          <c:x val="3.410728346456695E-2"/>
          <c:y val="2.4281056092107407E-2"/>
          <c:w val="0.90261876640419991"/>
          <c:h val="0.64758787463964773"/>
        </c:manualLayout>
      </c:layout>
      <c:txPr>
        <a:bodyPr/>
        <a:lstStyle/>
        <a:p>
          <a:pPr>
            <a:defRPr sz="1200" b="1">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rotX val="10"/>
      <c:rotY val="30"/>
      <c:rAngAx val="1"/>
    </c:view3D>
    <c:sideWall>
      <c:spPr>
        <a:solidFill>
          <a:schemeClr val="accent2">
            <a:lumMod val="20000"/>
            <a:lumOff val="80000"/>
          </a:schemeClr>
        </a:soli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sideWall>
    <c:backWall>
      <c:spPr>
        <a:solidFill>
          <a:schemeClr val="accent2">
            <a:lumMod val="20000"/>
            <a:lumOff val="80000"/>
          </a:schemeClr>
        </a:soli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backWall>
    <c:plotArea>
      <c:layout>
        <c:manualLayout>
          <c:layoutTarget val="inner"/>
          <c:xMode val="edge"/>
          <c:yMode val="edge"/>
          <c:x val="1.035293398101904E-2"/>
          <c:y val="0.46831311992057156"/>
          <c:w val="0.98264935957879596"/>
          <c:h val="0.47344036316639931"/>
        </c:manualLayout>
      </c:layout>
      <c:bar3DChart>
        <c:barDir val="col"/>
        <c:grouping val="clustered"/>
        <c:ser>
          <c:idx val="0"/>
          <c:order val="0"/>
          <c:tx>
            <c:strRef>
              <c:f>Лист1!$B$1</c:f>
              <c:strCache>
                <c:ptCount val="1"/>
                <c:pt idx="0">
                  <c:v>Налог на доходы физических лиц</c:v>
                </c:pt>
              </c:strCache>
            </c:strRef>
          </c:tx>
          <c:spPr>
            <a:solidFill>
              <a:srgbClr val="FFC000"/>
            </a:solidFill>
          </c:spPr>
          <c:dLbls>
            <c:dLbl>
              <c:idx val="1"/>
              <c:layout>
                <c:manualLayout>
                  <c:x val="-2.3659964210733402E-2"/>
                  <c:y val="4.0185408372346812E-2"/>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Лист1!$B$2:$B$4</c:f>
              <c:numCache>
                <c:formatCode>0.00</c:formatCode>
                <c:ptCount val="3"/>
                <c:pt idx="0">
                  <c:v>14383</c:v>
                </c:pt>
                <c:pt idx="1">
                  <c:v>14406</c:v>
                </c:pt>
                <c:pt idx="2">
                  <c:v>15287</c:v>
                </c:pt>
              </c:numCache>
            </c:numRef>
          </c:val>
        </c:ser>
        <c:ser>
          <c:idx val="1"/>
          <c:order val="1"/>
          <c:tx>
            <c:strRef>
              <c:f>Лист1!$C$1</c:f>
              <c:strCache>
                <c:ptCount val="1"/>
                <c:pt idx="0">
                  <c:v>Единый налог на вмененный доход</c:v>
                </c:pt>
              </c:strCache>
            </c:strRef>
          </c:tx>
          <c:spPr>
            <a:solidFill>
              <a:srgbClr val="FF0000"/>
            </a:solidFill>
            <a:effectLst>
              <a:outerShdw blurRad="50800" dist="38100" algn="l" rotWithShape="0">
                <a:prstClr val="black">
                  <a:alpha val="40000"/>
                </a:prstClr>
              </a:outerShdw>
            </a:effectLst>
          </c:spPr>
          <c:dLbls>
            <c:dLbl>
              <c:idx val="0"/>
              <c:layout>
                <c:manualLayout>
                  <c:x val="2.0849542006268224E-2"/>
                  <c:y val="-2.679027224823121E-2"/>
                </c:manualLayout>
              </c:layout>
              <c:showVal val="1"/>
            </c:dLbl>
            <c:dLbl>
              <c:idx val="2"/>
              <c:layout>
                <c:manualLayout>
                  <c:x val="1.7350640421204492E-2"/>
                  <c:y val="-2.9022794935583789E-2"/>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Лист1!$C$2:$C$4</c:f>
              <c:numCache>
                <c:formatCode>0.00</c:formatCode>
                <c:ptCount val="3"/>
                <c:pt idx="0">
                  <c:v>3390</c:v>
                </c:pt>
                <c:pt idx="1">
                  <c:v>3410</c:v>
                </c:pt>
                <c:pt idx="2">
                  <c:v>3450</c:v>
                </c:pt>
              </c:numCache>
            </c:numRef>
          </c:val>
        </c:ser>
        <c:ser>
          <c:idx val="2"/>
          <c:order val="2"/>
          <c:tx>
            <c:strRef>
              <c:f>Лист1!$D$1</c:f>
              <c:strCache>
                <c:ptCount val="1"/>
                <c:pt idx="0">
                  <c:v>Акцизы по подакцизным товарам</c:v>
                </c:pt>
              </c:strCache>
            </c:strRef>
          </c:tx>
          <c:spPr>
            <a:solidFill>
              <a:srgbClr val="00B050"/>
            </a:solidFill>
          </c:spPr>
          <c:dLbls>
            <c:dLbl>
              <c:idx val="0"/>
              <c:layout>
                <c:manualLayout>
                  <c:x val="7.0259775896041191E-3"/>
                  <c:y val="1.3395136124115605E-2"/>
                </c:manualLayout>
              </c:layout>
              <c:showVal val="1"/>
            </c:dLbl>
            <c:dLbl>
              <c:idx val="1"/>
              <c:layout>
                <c:manualLayout>
                  <c:x val="3.7483084206489492E-2"/>
                  <c:y val="2.679027224823121E-2"/>
                </c:manualLayout>
              </c:layout>
              <c:showVal val="1"/>
            </c:dLbl>
            <c:dLbl>
              <c:idx val="2"/>
              <c:layout>
                <c:manualLayout>
                  <c:x val="1.7350640421204492E-2"/>
                  <c:y val="2.2325226873526012E-2"/>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Лист1!$D$2:$D$4</c:f>
              <c:numCache>
                <c:formatCode>0.00</c:formatCode>
                <c:ptCount val="3"/>
                <c:pt idx="0">
                  <c:v>3047.9</c:v>
                </c:pt>
                <c:pt idx="1">
                  <c:v>3438</c:v>
                </c:pt>
                <c:pt idx="2">
                  <c:v>3580.5</c:v>
                </c:pt>
              </c:numCache>
            </c:numRef>
          </c:val>
        </c:ser>
        <c:ser>
          <c:idx val="3"/>
          <c:order val="3"/>
          <c:tx>
            <c:strRef>
              <c:f>Лист1!$E$1</c:f>
              <c:strCache>
                <c:ptCount val="1"/>
                <c:pt idx="0">
                  <c:v>Государственная пошлина</c:v>
                </c:pt>
              </c:strCache>
            </c:strRef>
          </c:tx>
          <c:spPr>
            <a:solidFill>
              <a:srgbClr val="0000CC"/>
            </a:solidFill>
          </c:spPr>
          <c:dLbls>
            <c:dLbl>
              <c:idx val="0"/>
              <c:layout>
                <c:manualLayout>
                  <c:x val="1.0008694828065009E-2"/>
                  <c:y val="-1.3395136124115605E-2"/>
                </c:manualLayout>
              </c:layout>
              <c:showVal val="1"/>
            </c:dLbl>
            <c:dLbl>
              <c:idx val="1"/>
              <c:layout>
                <c:manualLayout>
                  <c:x val="1.8927847169299527E-2"/>
                  <c:y val="1.7860181498820821E-2"/>
                </c:manualLayout>
              </c:layout>
              <c:showVal val="1"/>
            </c:dLbl>
            <c:dLbl>
              <c:idx val="2"/>
              <c:layout>
                <c:manualLayout>
                  <c:x val="2.6814626105497841E-2"/>
                  <c:y val="-4.4650453747052017E-3"/>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Лист1!$E$2:$E$4</c:f>
              <c:numCache>
                <c:formatCode>0.00</c:formatCode>
                <c:ptCount val="3"/>
                <c:pt idx="0">
                  <c:v>1108</c:v>
                </c:pt>
                <c:pt idx="1">
                  <c:v>1100</c:v>
                </c:pt>
                <c:pt idx="2">
                  <c:v>1100</c:v>
                </c:pt>
              </c:numCache>
            </c:numRef>
          </c:val>
        </c:ser>
        <c:ser>
          <c:idx val="4"/>
          <c:order val="4"/>
          <c:tx>
            <c:strRef>
              <c:f>Лист1!$F$1</c:f>
              <c:strCache>
                <c:ptCount val="1"/>
                <c:pt idx="0">
                  <c:v>Единый сеьскохозяйственный налог</c:v>
                </c:pt>
              </c:strCache>
            </c:strRef>
          </c:tx>
          <c:spPr>
            <a:solidFill>
              <a:schemeClr val="accent3">
                <a:lumMod val="60000"/>
                <a:lumOff val="40000"/>
              </a:schemeClr>
            </a:solidFill>
          </c:spPr>
          <c:dLbls>
            <c:dLbl>
              <c:idx val="0"/>
              <c:layout>
                <c:manualLayout>
                  <c:x val="2.8391957052880081E-2"/>
                  <c:y val="-1.7860181498820821E-2"/>
                </c:manualLayout>
              </c:layout>
              <c:showVal val="1"/>
            </c:dLbl>
            <c:dLbl>
              <c:idx val="1"/>
              <c:layout>
                <c:manualLayout>
                  <c:x val="2.365984001144622E-2"/>
                  <c:y val="-6.6975680620578034E-3"/>
                </c:manualLayout>
              </c:layout>
              <c:showVal val="1"/>
            </c:dLbl>
            <c:dLbl>
              <c:idx val="2"/>
              <c:layout>
                <c:manualLayout>
                  <c:x val="2.3659964210733402E-2"/>
                  <c:y val="-6.6975680620578034E-3"/>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Лист1!$F$2:$F$4</c:f>
              <c:numCache>
                <c:formatCode>0.00</c:formatCode>
                <c:ptCount val="3"/>
                <c:pt idx="0">
                  <c:v>3250</c:v>
                </c:pt>
                <c:pt idx="1">
                  <c:v>3383</c:v>
                </c:pt>
                <c:pt idx="2">
                  <c:v>3383</c:v>
                </c:pt>
              </c:numCache>
            </c:numRef>
          </c:val>
        </c:ser>
        <c:ser>
          <c:idx val="5"/>
          <c:order val="5"/>
          <c:tx>
            <c:strRef>
              <c:f>Лист1!$G$1</c:f>
              <c:strCache>
                <c:ptCount val="1"/>
                <c:pt idx="0">
                  <c:v>Платежи за пользованием недрами</c:v>
                </c:pt>
              </c:strCache>
            </c:strRef>
          </c:tx>
          <c:spPr>
            <a:solidFill>
              <a:srgbClr val="FF00FF"/>
            </a:solidFill>
          </c:spPr>
          <c:dLbls>
            <c:dLbl>
              <c:idx val="0"/>
              <c:layout>
                <c:manualLayout>
                  <c:x val="7.5855625079895461E-2"/>
                  <c:y val="-2.2325226873526022E-3"/>
                </c:manualLayout>
              </c:layout>
              <c:showVal val="1"/>
            </c:dLbl>
            <c:dLbl>
              <c:idx val="1"/>
              <c:layout>
                <c:manualLayout>
                  <c:x val="1.7350640421204492E-2"/>
                  <c:y val="-4.4650453747052017E-3"/>
                </c:manualLayout>
              </c:layout>
              <c:showVal val="1"/>
            </c:dLbl>
            <c:dLbl>
              <c:idx val="2"/>
              <c:layout>
                <c:manualLayout>
                  <c:x val="2.0505302315969091E-2"/>
                  <c:y val="-2.0092704186173416E-2"/>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Лист1!$G$2:$G$4</c:f>
              <c:numCache>
                <c:formatCode>0.00</c:formatCode>
                <c:ptCount val="3"/>
                <c:pt idx="0">
                  <c:v>10</c:v>
                </c:pt>
                <c:pt idx="1">
                  <c:v>7</c:v>
                </c:pt>
                <c:pt idx="2">
                  <c:v>7</c:v>
                </c:pt>
              </c:numCache>
            </c:numRef>
          </c:val>
        </c:ser>
        <c:ser>
          <c:idx val="6"/>
          <c:order val="6"/>
          <c:tx>
            <c:strRef>
              <c:f>Лист1!$H$1</c:f>
              <c:strCache>
                <c:ptCount val="1"/>
                <c:pt idx="0">
                  <c:v>Денежные взыскания (штрафы) за нарушение налогового законодательста</c:v>
                </c:pt>
              </c:strCache>
            </c:strRef>
          </c:tx>
          <c:spPr>
            <a:solidFill>
              <a:srgbClr val="00B0F0"/>
            </a:solidFill>
          </c:spPr>
          <c:dLbls>
            <c:dLbl>
              <c:idx val="0"/>
              <c:layout>
                <c:manualLayout>
                  <c:x val="-1.8756005933200769E-2"/>
                  <c:y val="-3.5720362997641614E-2"/>
                </c:manualLayout>
              </c:layout>
              <c:showVal val="1"/>
            </c:dLbl>
            <c:dLbl>
              <c:idx val="1"/>
              <c:layout>
                <c:manualLayout>
                  <c:x val="3.9060605927029583E-2"/>
                  <c:y val="-2.4557749560878611E-2"/>
                </c:manualLayout>
              </c:layout>
              <c:showVal val="1"/>
            </c:dLbl>
            <c:dLbl>
              <c:idx val="2"/>
              <c:layout>
                <c:manualLayout>
                  <c:x val="2.2082633263351189E-2"/>
                  <c:y val="-4.4650453747052017E-3"/>
                </c:manualLayout>
              </c:layout>
              <c:showVal val="1"/>
            </c:dLbl>
            <c:txPr>
              <a:bodyPr/>
              <a:lstStyle/>
              <a:p>
                <a:pPr>
                  <a:defRPr sz="1200" b="1">
                    <a:latin typeface="Times New Roman" panose="02020603050405020304" pitchFamily="18" charset="0"/>
                    <a:cs typeface="Times New Roman" panose="02020603050405020304" pitchFamily="18" charset="0"/>
                  </a:defRPr>
                </a:pPr>
                <a:endParaRPr lang="ru-RU"/>
              </a:p>
            </c:txPr>
            <c:showVal val="1"/>
          </c:dLbls>
          <c:cat>
            <c:numRef>
              <c:f>Лист1!$A$2:$A$4</c:f>
              <c:numCache>
                <c:formatCode>General</c:formatCode>
                <c:ptCount val="3"/>
                <c:pt idx="0">
                  <c:v>2018</c:v>
                </c:pt>
                <c:pt idx="1">
                  <c:v>2019</c:v>
                </c:pt>
                <c:pt idx="2">
                  <c:v>2020</c:v>
                </c:pt>
              </c:numCache>
            </c:numRef>
          </c:cat>
          <c:val>
            <c:numRef>
              <c:f>Лист1!$H$2:$H$4</c:f>
              <c:numCache>
                <c:formatCode>0.00</c:formatCode>
                <c:ptCount val="3"/>
                <c:pt idx="0">
                  <c:v>40</c:v>
                </c:pt>
                <c:pt idx="1">
                  <c:v>40</c:v>
                </c:pt>
                <c:pt idx="2">
                  <c:v>40</c:v>
                </c:pt>
              </c:numCache>
            </c:numRef>
          </c:val>
        </c:ser>
        <c:dLbls>
          <c:showVal val="1"/>
        </c:dLbls>
        <c:shape val="cone"/>
        <c:axId val="158112768"/>
        <c:axId val="158135040"/>
        <c:axId val="0"/>
      </c:bar3DChart>
      <c:catAx>
        <c:axId val="158112768"/>
        <c:scaling>
          <c:orientation val="minMax"/>
        </c:scaling>
        <c:axPos val="b"/>
        <c:numFmt formatCode="General" sourceLinked="1"/>
        <c:majorTickMark val="none"/>
        <c:tickLblPos val="nextTo"/>
        <c:txPr>
          <a:bodyPr/>
          <a:lstStyle/>
          <a:p>
            <a:pPr>
              <a:defRPr sz="1200"/>
            </a:pPr>
            <a:endParaRPr lang="ru-RU"/>
          </a:p>
        </c:txPr>
        <c:crossAx val="158135040"/>
        <c:crosses val="autoZero"/>
        <c:auto val="1"/>
        <c:lblAlgn val="ctr"/>
        <c:lblOffset val="100"/>
      </c:catAx>
      <c:valAx>
        <c:axId val="158135040"/>
        <c:scaling>
          <c:orientation val="minMax"/>
        </c:scaling>
        <c:delete val="1"/>
        <c:axPos val="l"/>
        <c:numFmt formatCode="0.00" sourceLinked="1"/>
        <c:majorTickMark val="none"/>
        <c:tickLblPos val="nextTo"/>
        <c:crossAx val="158112768"/>
        <c:crosses val="autoZero"/>
        <c:crossBetween val="between"/>
      </c:valAx>
    </c:plotArea>
    <c:legend>
      <c:legendPos val="t"/>
      <c:legendEntry>
        <c:idx val="0"/>
        <c:txPr>
          <a:bodyPr/>
          <a:lstStyle/>
          <a:p>
            <a:pPr>
              <a:defRPr sz="1200"/>
            </a:pPr>
            <a:endParaRPr lang="ru-RU"/>
          </a:p>
        </c:txPr>
      </c:legendEntry>
      <c:legendEntry>
        <c:idx val="2"/>
        <c:txPr>
          <a:bodyPr/>
          <a:lstStyle/>
          <a:p>
            <a:pPr>
              <a:defRPr sz="1200"/>
            </a:pPr>
            <a:endParaRPr lang="ru-RU"/>
          </a:p>
        </c:txPr>
      </c:legendEntry>
      <c:legendEntry>
        <c:idx val="3"/>
        <c:txPr>
          <a:bodyPr/>
          <a:lstStyle/>
          <a:p>
            <a:pPr>
              <a:defRPr sz="1200"/>
            </a:pPr>
            <a:endParaRPr lang="ru-RU"/>
          </a:p>
        </c:txPr>
      </c:legendEntry>
      <c:legendEntry>
        <c:idx val="1"/>
        <c:txPr>
          <a:bodyPr/>
          <a:lstStyle/>
          <a:p>
            <a:pPr>
              <a:defRPr sz="1200"/>
            </a:pPr>
            <a:endParaRPr lang="ru-RU"/>
          </a:p>
        </c:txPr>
      </c:legendEntry>
      <c:layout>
        <c:manualLayout>
          <c:xMode val="edge"/>
          <c:yMode val="edge"/>
          <c:x val="9.7944924074491763E-2"/>
          <c:y val="0"/>
          <c:w val="0.79780070386220037"/>
          <c:h val="0.44287220547927891"/>
        </c:manualLayout>
      </c:layout>
      <c:txPr>
        <a:bodyPr/>
        <a:lstStyle/>
        <a:p>
          <a:pPr>
            <a:defRPr sz="1200"/>
          </a:pPr>
          <a:endParaRPr lang="ru-RU"/>
        </a:p>
      </c:txPr>
    </c:legend>
    <c:plotVisOnly val="1"/>
    <c:dispBlanksAs val="gap"/>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4571014743217847"/>
          <c:y val="0.15402581030233442"/>
          <c:w val="0.85428985256782208"/>
          <c:h val="0.62933434020670032"/>
        </c:manualLayout>
      </c:layout>
      <c:barChart>
        <c:barDir val="col"/>
        <c:grouping val="clustered"/>
        <c:ser>
          <c:idx val="0"/>
          <c:order val="0"/>
          <c:tx>
            <c:strRef>
              <c:f>Лист1!$B$1</c:f>
              <c:strCache>
                <c:ptCount val="1"/>
                <c:pt idx="0">
                  <c:v>тыс. рублей</c:v>
                </c:pt>
              </c:strCache>
            </c:strRef>
          </c:tx>
          <c:spPr>
            <a:scene3d>
              <a:camera prst="orthographicFront"/>
              <a:lightRig rig="threePt" dir="t"/>
            </a:scene3d>
            <a:sp3d>
              <a:bevelT prst="angle"/>
            </a:sp3d>
          </c:spPr>
          <c:dPt>
            <c:idx val="0"/>
            <c:spPr>
              <a:solidFill>
                <a:srgbClr val="66FF99"/>
              </a:solidFill>
              <a:effectLst>
                <a:outerShdw blurRad="76200" dir="18900000" sy="23000" kx="-1200000" algn="bl" rotWithShape="0">
                  <a:prstClr val="black">
                    <a:alpha val="20000"/>
                  </a:prstClr>
                </a:outerShdw>
              </a:effectLst>
              <a:scene3d>
                <a:camera prst="orthographicFront"/>
                <a:lightRig rig="threePt" dir="t"/>
              </a:scene3d>
              <a:sp3d>
                <a:bevelT prst="angle"/>
              </a:sp3d>
            </c:spPr>
          </c:dPt>
          <c:dPt>
            <c:idx val="1"/>
            <c:spPr>
              <a:solidFill>
                <a:srgbClr val="FFFF99"/>
              </a:solidFill>
              <a:effectLst>
                <a:outerShdw blurRad="76200" dir="18900000" sy="23000" kx="-1200000" algn="bl" rotWithShape="0">
                  <a:prstClr val="black">
                    <a:alpha val="20000"/>
                  </a:prstClr>
                </a:outerShdw>
              </a:effectLst>
              <a:scene3d>
                <a:camera prst="orthographicFront"/>
                <a:lightRig rig="threePt" dir="t"/>
              </a:scene3d>
              <a:sp3d>
                <a:bevelT prst="angle"/>
              </a:sp3d>
            </c:spPr>
          </c:dPt>
          <c:dPt>
            <c:idx val="2"/>
            <c:spPr>
              <a:solidFill>
                <a:srgbClr val="00B0F0"/>
              </a:solidFill>
              <a:effectLst>
                <a:outerShdw blurRad="76200" dir="18900000" sy="23000" kx="-1200000" algn="bl" rotWithShape="0">
                  <a:prstClr val="black">
                    <a:alpha val="20000"/>
                  </a:prstClr>
                </a:outerShdw>
              </a:effectLst>
              <a:scene3d>
                <a:camera prst="orthographicFront"/>
                <a:lightRig rig="threePt" dir="t"/>
              </a:scene3d>
              <a:sp3d>
                <a:bevelT prst="angle"/>
              </a:sp3d>
            </c:spPr>
          </c:dPt>
          <c:dPt>
            <c:idx val="3"/>
            <c:spPr>
              <a:solidFill>
                <a:schemeClr val="accent6">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prst="angle"/>
              </a:sp3d>
            </c:spPr>
          </c:dPt>
          <c:dLbls>
            <c:txPr>
              <a:bodyPr/>
              <a:lstStyle/>
              <a:p>
                <a:pPr>
                  <a:defRPr sz="1400" b="1"/>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0.00</c:formatCode>
                <c:ptCount val="4"/>
                <c:pt idx="0">
                  <c:v>13492</c:v>
                </c:pt>
                <c:pt idx="1">
                  <c:v>14383</c:v>
                </c:pt>
                <c:pt idx="2">
                  <c:v>14406</c:v>
                </c:pt>
                <c:pt idx="3">
                  <c:v>15287</c:v>
                </c:pt>
              </c:numCache>
            </c:numRef>
          </c:val>
        </c:ser>
        <c:dLbls>
          <c:showVal val="1"/>
        </c:dLbls>
        <c:gapWidth val="75"/>
        <c:axId val="158312704"/>
        <c:axId val="158318592"/>
      </c:barChart>
      <c:catAx>
        <c:axId val="158312704"/>
        <c:scaling>
          <c:orientation val="minMax"/>
        </c:scaling>
        <c:axPos val="b"/>
        <c:majorTickMark val="none"/>
        <c:tickLblPos val="nextTo"/>
        <c:txPr>
          <a:bodyPr/>
          <a:lstStyle/>
          <a:p>
            <a:pPr>
              <a:defRPr sz="1600"/>
            </a:pPr>
            <a:endParaRPr lang="ru-RU"/>
          </a:p>
        </c:txPr>
        <c:crossAx val="158318592"/>
        <c:crosses val="autoZero"/>
        <c:auto val="1"/>
        <c:lblAlgn val="ctr"/>
        <c:lblOffset val="100"/>
      </c:catAx>
      <c:valAx>
        <c:axId val="158318592"/>
        <c:scaling>
          <c:orientation val="minMax"/>
        </c:scaling>
        <c:axPos val="l"/>
        <c:numFmt formatCode="0.00" sourceLinked="1"/>
        <c:majorTickMark val="none"/>
        <c:tickLblPos val="nextTo"/>
        <c:txPr>
          <a:bodyPr/>
          <a:lstStyle/>
          <a:p>
            <a:pPr>
              <a:defRPr sz="1400">
                <a:latin typeface="Times New Roman" pitchFamily="18" charset="0"/>
                <a:cs typeface="Times New Roman" pitchFamily="18" charset="0"/>
              </a:defRPr>
            </a:pPr>
            <a:endParaRPr lang="ru-RU"/>
          </a:p>
        </c:txPr>
        <c:crossAx val="158312704"/>
        <c:crosses val="autoZero"/>
        <c:crossBetween val="between"/>
      </c:valAx>
      <c:spPr>
        <a:solidFill>
          <a:schemeClr val="accent1">
            <a:lumMod val="40000"/>
            <a:lumOff val="60000"/>
          </a:schemeClr>
        </a:soli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a:scene3d>
          <a:camera prst="orthographicFront"/>
          <a:lightRig rig="threePt" dir="t"/>
        </a:scene3d>
        <a:sp3d>
          <a:bevelT/>
        </a:sp3d>
      </c:spPr>
    </c:plotArea>
    <c:legend>
      <c:legendPos val="b"/>
      <c:txPr>
        <a:bodyPr/>
        <a:lstStyle/>
        <a:p>
          <a:pPr>
            <a:defRPr sz="1600"/>
          </a:pPr>
          <a:endParaRPr lang="ru-RU"/>
        </a:p>
      </c:txPr>
    </c:legend>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ЕНДВ</c:v>
                </c:pt>
              </c:strCache>
            </c:strRef>
          </c:tx>
          <c:spPr>
            <a:scene3d>
              <a:camera prst="orthographicFront"/>
              <a:lightRig rig="threePt" dir="t"/>
            </a:scene3d>
            <a:sp3d>
              <a:bevelT/>
            </a:sp3d>
          </c:spPr>
          <c:dPt>
            <c:idx val="0"/>
            <c:spPr>
              <a:solidFill>
                <a:srgbClr val="FF9999"/>
              </a:solidFill>
              <a:scene3d>
                <a:camera prst="orthographicFront"/>
                <a:lightRig rig="threePt" dir="t"/>
              </a:scene3d>
              <a:sp3d>
                <a:bevelT/>
              </a:sp3d>
            </c:spPr>
          </c:dPt>
          <c:dPt>
            <c:idx val="1"/>
            <c:spPr>
              <a:solidFill>
                <a:srgbClr val="92D050"/>
              </a:solidFill>
              <a:scene3d>
                <a:camera prst="orthographicFront"/>
                <a:lightRig rig="threePt" dir="t"/>
              </a:scene3d>
              <a:sp3d>
                <a:bevelT/>
              </a:sp3d>
            </c:spPr>
          </c:dPt>
          <c:dPt>
            <c:idx val="2"/>
            <c:spPr>
              <a:solidFill>
                <a:schemeClr val="accent1">
                  <a:lumMod val="75000"/>
                </a:schemeClr>
              </a:solidFill>
              <a:scene3d>
                <a:camera prst="orthographicFront"/>
                <a:lightRig rig="threePt" dir="t"/>
              </a:scene3d>
              <a:sp3d>
                <a:bevelT/>
              </a:sp3d>
            </c:spPr>
          </c:dPt>
          <c:dPt>
            <c:idx val="3"/>
            <c:spPr>
              <a:solidFill>
                <a:srgbClr val="00B0F0"/>
              </a:solidFill>
              <a:scene3d>
                <a:camera prst="orthographicFront"/>
                <a:lightRig rig="threePt" dir="t"/>
              </a:scene3d>
              <a:sp3d>
                <a:bevelT/>
              </a:sp3d>
            </c:spPr>
          </c:dPt>
          <c:dLbls>
            <c:txPr>
              <a:bodyPr/>
              <a:lstStyle/>
              <a:p>
                <a:pPr>
                  <a:defRPr sz="1600"/>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0.00</c:formatCode>
                <c:ptCount val="4"/>
                <c:pt idx="0">
                  <c:v>3390.7</c:v>
                </c:pt>
                <c:pt idx="1">
                  <c:v>3390</c:v>
                </c:pt>
                <c:pt idx="2">
                  <c:v>3410</c:v>
                </c:pt>
                <c:pt idx="3">
                  <c:v>3450</c:v>
                </c:pt>
              </c:numCache>
            </c:numRef>
          </c:val>
        </c:ser>
        <c:dLbls>
          <c:showVal val="1"/>
        </c:dLbls>
        <c:overlap val="-25"/>
        <c:axId val="158066560"/>
        <c:axId val="158068096"/>
      </c:barChart>
      <c:catAx>
        <c:axId val="158066560"/>
        <c:scaling>
          <c:orientation val="minMax"/>
        </c:scaling>
        <c:axPos val="b"/>
        <c:numFmt formatCode="General" sourceLinked="1"/>
        <c:majorTickMark val="none"/>
        <c:tickLblPos val="nextTo"/>
        <c:crossAx val="158068096"/>
        <c:crosses val="autoZero"/>
        <c:auto val="1"/>
        <c:lblAlgn val="ctr"/>
        <c:lblOffset val="100"/>
      </c:catAx>
      <c:valAx>
        <c:axId val="158068096"/>
        <c:scaling>
          <c:orientation val="minMax"/>
        </c:scaling>
        <c:delete val="1"/>
        <c:axPos val="l"/>
        <c:numFmt formatCode="0.00" sourceLinked="1"/>
        <c:majorTickMark val="none"/>
        <c:tickLblPos val="nextTo"/>
        <c:crossAx val="158066560"/>
        <c:crosses val="autoZero"/>
        <c:crossBetween val="between"/>
      </c:valAx>
      <c:spPr>
        <a:solidFill>
          <a:schemeClr val="accent2">
            <a:lumMod val="20000"/>
            <a:lumOff val="80000"/>
          </a:schemeClr>
        </a:soli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c:spPr>
    </c:plotArea>
    <c:legend>
      <c:legendPos val="t"/>
      <c:txPr>
        <a:bodyPr/>
        <a:lstStyle/>
        <a:p>
          <a:pPr>
            <a:defRPr sz="1600"/>
          </a:pPr>
          <a:endParaRPr lang="ru-RU"/>
        </a:p>
      </c:txPr>
    </c:legend>
    <c:plotVisOnly val="1"/>
    <c:dispBlanksAs val="gap"/>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floor>
      <c:spPr>
        <a:solidFill>
          <a:schemeClr val="accent1">
            <a:lumMod val="20000"/>
            <a:lumOff val="80000"/>
          </a:schemeClr>
        </a:solidFill>
      </c:spPr>
    </c:floor>
    <c:sideWall>
      <c:spPr>
        <a:solidFill>
          <a:srgbClr val="FFFF00"/>
        </a:solidFill>
      </c:spPr>
    </c:sideWall>
    <c:backWall>
      <c:spPr>
        <a:solidFill>
          <a:srgbClr val="D4C048"/>
        </a:solidFill>
      </c:spPr>
    </c:backWall>
    <c:plotArea>
      <c:layout/>
      <c:bar3DChart>
        <c:barDir val="col"/>
        <c:grouping val="clustered"/>
        <c:ser>
          <c:idx val="0"/>
          <c:order val="0"/>
          <c:tx>
            <c:strRef>
              <c:f>Лист1!$B$1</c:f>
              <c:strCache>
                <c:ptCount val="1"/>
                <c:pt idx="0">
                  <c:v>Ряд 1</c:v>
                </c:pt>
              </c:strCache>
            </c:strRef>
          </c:tx>
          <c:dPt>
            <c:idx val="0"/>
            <c:spPr>
              <a:solidFill>
                <a:srgbClr val="FF0000"/>
              </a:soli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a:scene3d>
                <a:camera prst="orthographicFront"/>
                <a:lightRig rig="threePt" dir="t"/>
              </a:scene3d>
              <a:sp3d>
                <a:bevelT prst="angle"/>
                <a:contourClr>
                  <a:srgbClr val="000000"/>
                </a:contourClr>
              </a:sp3d>
            </c:spPr>
          </c:dPt>
          <c:dPt>
            <c:idx val="1"/>
            <c:spPr>
              <a:solidFill>
                <a:srgbClr val="00B050"/>
              </a:solidFill>
              <a:ln w="31800" cap="flat" cmpd="sng" algn="ctr">
                <a:solidFill>
                  <a:schemeClr val="lt1"/>
                </a:solidFill>
                <a:prstDash val="solid"/>
              </a:ln>
              <a:effectLst>
                <a:outerShdw blurRad="50800" dist="25000" dir="5400000" rotWithShape="0">
                  <a:schemeClr val="accent3">
                    <a:shade val="30000"/>
                    <a:satMod val="150000"/>
                    <a:alpha val="38000"/>
                  </a:schemeClr>
                </a:outerShdw>
              </a:effectLst>
              <a:scene3d>
                <a:camera prst="orthographicFront"/>
                <a:lightRig rig="threePt" dir="t"/>
              </a:scene3d>
              <a:sp3d>
                <a:bevelT prst="angle"/>
                <a:contourClr>
                  <a:srgbClr val="000000"/>
                </a:contourClr>
              </a:sp3d>
            </c:spPr>
          </c:dPt>
          <c:dPt>
            <c:idx val="2"/>
            <c:spPr>
              <a:solidFill>
                <a:srgbClr val="FFFF00"/>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a:scene3d>
                <a:camera prst="orthographicFront"/>
                <a:lightRig rig="threePt" dir="t"/>
              </a:scene3d>
              <a:sp3d>
                <a:bevelT prst="angle"/>
                <a:contourClr>
                  <a:srgbClr val="000000"/>
                </a:contourClr>
              </a:sp3d>
            </c:spPr>
          </c:dPt>
          <c:dPt>
            <c:idx val="3"/>
            <c:spPr>
              <a:scene3d>
                <a:camera prst="orthographicFront"/>
                <a:lightRig rig="threePt" dir="t"/>
              </a:scene3d>
              <a:sp3d>
                <a:bevelT w="114300" prst="artDeco"/>
              </a:sp3d>
            </c:spPr>
          </c:dPt>
          <c:dLbls>
            <c:dLbl>
              <c:idx val="0"/>
              <c:layout>
                <c:manualLayout>
                  <c:x val="0"/>
                  <c:y val="-2.2995720743830134E-2"/>
                </c:manualLayout>
              </c:layout>
              <c:spPr/>
              <c:txPr>
                <a:bodyPr/>
                <a:lstStyle/>
                <a:p>
                  <a:pPr>
                    <a:defRPr b="1"/>
                  </a:pPr>
                  <a:endParaRPr lang="ru-RU"/>
                </a:p>
              </c:txPr>
              <c:showVal val="1"/>
            </c:dLbl>
            <c:dLbl>
              <c:idx val="1"/>
              <c:layout>
                <c:manualLayout>
                  <c:x val="1.4583333333333341E-2"/>
                  <c:y val="-2.6828340867801791E-2"/>
                </c:manualLayout>
              </c:layout>
              <c:spPr/>
              <c:txPr>
                <a:bodyPr/>
                <a:lstStyle/>
                <a:p>
                  <a:pPr>
                    <a:defRPr b="1"/>
                  </a:pPr>
                  <a:endParaRPr lang="ru-RU"/>
                </a:p>
              </c:txPr>
              <c:showVal val="1"/>
            </c:dLbl>
            <c:dLbl>
              <c:idx val="2"/>
              <c:layout>
                <c:manualLayout>
                  <c:x val="-4.1666666666665885E-3"/>
                  <c:y val="-3.0660960991773456E-2"/>
                </c:manualLayout>
              </c:layout>
              <c:spPr/>
              <c:txPr>
                <a:bodyPr/>
                <a:lstStyle/>
                <a:p>
                  <a:pPr>
                    <a:defRPr b="1"/>
                  </a:pPr>
                  <a:endParaRPr lang="ru-RU"/>
                </a:p>
              </c:txPr>
              <c:showVal val="1"/>
            </c:dLbl>
            <c:dLbl>
              <c:idx val="3"/>
              <c:layout>
                <c:manualLayout>
                  <c:x val="-2.083333333333335E-3"/>
                  <c:y val="-2.6828340867801784E-2"/>
                </c:manualLayout>
              </c:layout>
              <c:spPr/>
              <c:txPr>
                <a:bodyPr/>
                <a:lstStyle/>
                <a:p>
                  <a:pPr>
                    <a:defRPr b="1"/>
                  </a:pPr>
                  <a:endParaRPr lang="ru-RU"/>
                </a:p>
              </c:txPr>
              <c:showVal val="1"/>
            </c:dLbl>
            <c:showVal val="1"/>
          </c:dLbls>
          <c:cat>
            <c:strRef>
              <c:f>Лист1!$A$2:$A$5</c:f>
              <c:strCache>
                <c:ptCount val="4"/>
                <c:pt idx="0">
                  <c:v>Оценка 2017</c:v>
                </c:pt>
                <c:pt idx="1">
                  <c:v>2018</c:v>
                </c:pt>
                <c:pt idx="2">
                  <c:v>2019</c:v>
                </c:pt>
                <c:pt idx="3">
                  <c:v>2020</c:v>
                </c:pt>
              </c:strCache>
            </c:strRef>
          </c:cat>
          <c:val>
            <c:numRef>
              <c:f>Лист1!$B$2:$B$5</c:f>
              <c:numCache>
                <c:formatCode>0.00</c:formatCode>
                <c:ptCount val="4"/>
                <c:pt idx="0">
                  <c:v>3250</c:v>
                </c:pt>
                <c:pt idx="1">
                  <c:v>3250</c:v>
                </c:pt>
                <c:pt idx="2">
                  <c:v>3383</c:v>
                </c:pt>
                <c:pt idx="3">
                  <c:v>3383</c:v>
                </c:pt>
              </c:numCache>
            </c:numRef>
          </c:val>
        </c:ser>
        <c:dLbls>
          <c:showVal val="1"/>
        </c:dLbls>
        <c:gapWidth val="75"/>
        <c:shape val="cylinder"/>
        <c:axId val="158469504"/>
        <c:axId val="158487680"/>
        <c:axId val="0"/>
      </c:bar3DChart>
      <c:catAx>
        <c:axId val="158469504"/>
        <c:scaling>
          <c:orientation val="minMax"/>
        </c:scaling>
        <c:axPos val="b"/>
        <c:majorTickMark val="none"/>
        <c:tickLblPos val="nextTo"/>
        <c:crossAx val="158487680"/>
        <c:crosses val="autoZero"/>
        <c:auto val="1"/>
        <c:lblAlgn val="ctr"/>
        <c:lblOffset val="100"/>
      </c:catAx>
      <c:valAx>
        <c:axId val="158487680"/>
        <c:scaling>
          <c:orientation val="minMax"/>
        </c:scaling>
        <c:axPos val="l"/>
        <c:numFmt formatCode="0.00" sourceLinked="1"/>
        <c:majorTickMark val="none"/>
        <c:tickLblPos val="nextTo"/>
        <c:crossAx val="158469504"/>
        <c:crosses val="autoZero"/>
        <c:crossBetween val="between"/>
      </c:valAx>
    </c:plotArea>
    <c:legend>
      <c:legendPos val="b"/>
    </c:legend>
    <c:plotVisOnly val="1"/>
    <c:dispBlanksAs val="gap"/>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sideWall>
      <c:spPr>
        <a:solidFill>
          <a:schemeClr val="accent5">
            <a:lumMod val="20000"/>
            <a:lumOff val="80000"/>
          </a:schemeClr>
        </a:solidFill>
      </c:spPr>
    </c:sideWall>
    <c:backWall>
      <c:spPr>
        <a:solidFill>
          <a:schemeClr val="accent5">
            <a:lumMod val="20000"/>
            <a:lumOff val="80000"/>
          </a:schemeClr>
        </a:solidFill>
      </c:spPr>
    </c:backWall>
    <c:plotArea>
      <c:layout/>
      <c:bar3DChart>
        <c:barDir val="col"/>
        <c:grouping val="clustered"/>
        <c:ser>
          <c:idx val="0"/>
          <c:order val="0"/>
          <c:tx>
            <c:strRef>
              <c:f>Лист1!$B$1</c:f>
              <c:strCache>
                <c:ptCount val="1"/>
                <c:pt idx="0">
                  <c:v>Ряд 1</c:v>
                </c:pt>
              </c:strCache>
            </c:strRef>
          </c:tx>
          <c:spPr>
            <a:scene3d>
              <a:camera prst="orthographicFront"/>
              <a:lightRig rig="threePt" dir="t"/>
            </a:scene3d>
            <a:sp3d>
              <a:bevelT prst="convex"/>
            </a:sp3d>
          </c:spPr>
          <c:dPt>
            <c:idx val="1"/>
            <c:spPr>
              <a:solidFill>
                <a:schemeClr val="accent1">
                  <a:lumMod val="40000"/>
                  <a:lumOff val="60000"/>
                </a:schemeClr>
              </a:solidFill>
              <a:scene3d>
                <a:camera prst="orthographicFront"/>
                <a:lightRig rig="threePt" dir="t"/>
              </a:scene3d>
              <a:sp3d>
                <a:bevelT prst="convex"/>
              </a:sp3d>
            </c:spPr>
          </c:dPt>
          <c:dPt>
            <c:idx val="2"/>
            <c:spPr>
              <a:solidFill>
                <a:srgbClr val="00B0F0"/>
              </a:solidFill>
              <a:scene3d>
                <a:camera prst="orthographicFront"/>
                <a:lightRig rig="threePt" dir="t"/>
              </a:scene3d>
              <a:sp3d>
                <a:bevelT prst="convex"/>
              </a:sp3d>
            </c:spPr>
          </c:dPt>
          <c:dPt>
            <c:idx val="3"/>
            <c:spPr>
              <a:blipFill>
                <a:blip xmlns:r="http://schemas.openxmlformats.org/officeDocument/2006/relationships" r:embed="rId1"/>
                <a:tile tx="0" ty="0" sx="100000" sy="100000" flip="none" algn="tl"/>
              </a:blipFill>
              <a:scene3d>
                <a:camera prst="orthographicFront"/>
                <a:lightRig rig="threePt" dir="t"/>
              </a:scene3d>
              <a:sp3d>
                <a:bevelT prst="convex"/>
              </a:sp3d>
            </c:spPr>
          </c:dPt>
          <c:dLbls>
            <c:txPr>
              <a:bodyPr/>
              <a:lstStyle/>
              <a:p>
                <a:pPr>
                  <a:defRPr b="1"/>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General</c:formatCode>
                <c:ptCount val="4"/>
                <c:pt idx="0">
                  <c:v>2758.3</c:v>
                </c:pt>
                <c:pt idx="1">
                  <c:v>3047.9</c:v>
                </c:pt>
                <c:pt idx="2" formatCode="0.00">
                  <c:v>3438</c:v>
                </c:pt>
                <c:pt idx="3">
                  <c:v>3580.5</c:v>
                </c:pt>
              </c:numCache>
            </c:numRef>
          </c:val>
        </c:ser>
        <c:dLbls>
          <c:showVal val="1"/>
        </c:dLbls>
        <c:shape val="cylinder"/>
        <c:axId val="158546944"/>
        <c:axId val="158548736"/>
        <c:axId val="0"/>
      </c:bar3DChart>
      <c:catAx>
        <c:axId val="158546944"/>
        <c:scaling>
          <c:orientation val="minMax"/>
        </c:scaling>
        <c:axPos val="b"/>
        <c:majorTickMark val="none"/>
        <c:tickLblPos val="nextTo"/>
        <c:crossAx val="158548736"/>
        <c:crosses val="autoZero"/>
        <c:auto val="1"/>
        <c:lblAlgn val="ctr"/>
        <c:lblOffset val="100"/>
      </c:catAx>
      <c:valAx>
        <c:axId val="158548736"/>
        <c:scaling>
          <c:orientation val="minMax"/>
        </c:scaling>
        <c:delete val="1"/>
        <c:axPos val="l"/>
        <c:numFmt formatCode="General" sourceLinked="1"/>
        <c:tickLblPos val="nextTo"/>
        <c:crossAx val="158546944"/>
        <c:crosses val="autoZero"/>
        <c:crossBetween val="between"/>
      </c:valAx>
    </c:plotArea>
    <c:legend>
      <c:legendPos val="t"/>
      <c:layout>
        <c:manualLayout>
          <c:xMode val="edge"/>
          <c:yMode val="edge"/>
          <c:x val="2.2696711859601815E-2"/>
          <c:y val="4.0910098287316482E-2"/>
          <c:w val="0.72755645285900561"/>
          <c:h val="0.12290263267756919"/>
        </c:manualLayout>
      </c:layout>
    </c:legend>
    <c:plotVisOnly val="1"/>
    <c:dispBlanksAs val="gap"/>
  </c:chart>
  <c:txPr>
    <a:bodyPr/>
    <a:lstStyle/>
    <a:p>
      <a:pPr>
        <a:defRPr sz="1800"/>
      </a:pPr>
      <a:endParaRPr lang="ru-RU"/>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floor>
      <c:spPr>
        <a:solidFill>
          <a:schemeClr val="accent1">
            <a:lumMod val="20000"/>
            <a:lumOff val="80000"/>
          </a:schemeClr>
        </a:solidFill>
      </c:spPr>
    </c:floor>
    <c:sideWall>
      <c:spPr>
        <a:solidFill>
          <a:schemeClr val="accent2">
            <a:lumMod val="20000"/>
            <a:lumOff val="80000"/>
          </a:schemeClr>
        </a:solidFill>
      </c:spPr>
    </c:sideWall>
    <c:backWall>
      <c:spPr>
        <a:solidFill>
          <a:schemeClr val="accent2">
            <a:lumMod val="20000"/>
            <a:lumOff val="80000"/>
          </a:schemeClr>
        </a:solidFill>
      </c:spPr>
    </c:backWall>
    <c:plotArea>
      <c:layout>
        <c:manualLayout>
          <c:layoutTarget val="inner"/>
          <c:xMode val="edge"/>
          <c:yMode val="edge"/>
          <c:x val="2.063895973733415E-2"/>
          <c:y val="0.51202267544660751"/>
          <c:w val="0.9587220805253317"/>
          <c:h val="0.39503967544095886"/>
        </c:manualLayout>
      </c:layout>
      <c:bar3DChart>
        <c:barDir val="col"/>
        <c:grouping val="percentStacked"/>
        <c:ser>
          <c:idx val="0"/>
          <c:order val="0"/>
          <c:tx>
            <c:strRef>
              <c:f>Лист1!$B$1</c:f>
              <c:strCache>
                <c:ptCount val="1"/>
                <c:pt idx="0">
                  <c:v>Гос. пошлина по делам, рассматриваемым в судах общей юрисдикции, мировыми судьями</c:v>
                </c:pt>
              </c:strCache>
            </c:strRef>
          </c:tx>
          <c:spPr>
            <a:solidFill>
              <a:srgbClr val="66FF99"/>
            </a:solidFill>
            <a:scene3d>
              <a:camera prst="orthographicFront"/>
              <a:lightRig rig="threePt" dir="t"/>
            </a:scene3d>
            <a:sp3d>
              <a:bevelT prst="angle"/>
            </a:sp3d>
          </c:spPr>
          <c:dLbls>
            <c:dLbl>
              <c:idx val="0"/>
              <c:layout>
                <c:manualLayout>
                  <c:x val="1.8749999999999982E-2"/>
                  <c:y val="2.9893100389975528E-3"/>
                </c:manualLayout>
              </c:layout>
              <c:showVal val="1"/>
            </c:dLbl>
            <c:dLbl>
              <c:idx val="1"/>
              <c:layout>
                <c:manualLayout>
                  <c:x val="1.6666666666666677E-2"/>
                  <c:y val="1.1957240155990196E-2"/>
                </c:manualLayout>
              </c:layout>
              <c:showVal val="1"/>
            </c:dLbl>
            <c:dLbl>
              <c:idx val="2"/>
              <c:layout>
                <c:manualLayout>
                  <c:x val="2.2916666666666672E-2"/>
                  <c:y val="5.978620077995103E-3"/>
                </c:manualLayout>
              </c:layout>
              <c:showVal val="1"/>
            </c:dLbl>
            <c:dLbl>
              <c:idx val="3"/>
              <c:layout>
                <c:manualLayout>
                  <c:x val="8.3333333333333367E-3"/>
                  <c:y val="5.978620077995103E-3"/>
                </c:manualLayout>
              </c:layout>
              <c:showVal val="1"/>
            </c:dLbl>
            <c:txPr>
              <a:bodyPr/>
              <a:lstStyle/>
              <a:p>
                <a:pPr>
                  <a:defRPr b="1"/>
                </a:pPr>
                <a:endParaRPr lang="ru-RU"/>
              </a:p>
            </c:txPr>
            <c:showVal val="1"/>
          </c:dLbls>
          <c:cat>
            <c:strRef>
              <c:f>Лист1!$A$2:$A$5</c:f>
              <c:strCache>
                <c:ptCount val="4"/>
                <c:pt idx="0">
                  <c:v>Оценка 2017</c:v>
                </c:pt>
                <c:pt idx="1">
                  <c:v>2018</c:v>
                </c:pt>
                <c:pt idx="2">
                  <c:v>2019</c:v>
                </c:pt>
                <c:pt idx="3">
                  <c:v>2020</c:v>
                </c:pt>
              </c:strCache>
            </c:strRef>
          </c:cat>
          <c:val>
            <c:numRef>
              <c:f>Лист1!$B$2:$B$5</c:f>
              <c:numCache>
                <c:formatCode>0.00</c:formatCode>
                <c:ptCount val="4"/>
                <c:pt idx="0">
                  <c:v>489</c:v>
                </c:pt>
                <c:pt idx="1">
                  <c:v>508</c:v>
                </c:pt>
                <c:pt idx="2">
                  <c:v>500</c:v>
                </c:pt>
                <c:pt idx="3">
                  <c:v>500</c:v>
                </c:pt>
              </c:numCache>
            </c:numRef>
          </c:val>
        </c:ser>
        <c:ser>
          <c:idx val="1"/>
          <c:order val="1"/>
          <c:tx>
            <c:strRef>
              <c:f>Лист1!$C$1</c:f>
              <c:strCache>
                <c:ptCount val="1"/>
                <c:pt idx="0">
                  <c:v>Гос. Пошина по проведению уполномоченными органами исполнительной власти субъекта РФ гос. техн. осмотра, регистрация самоходных машин, тракторов.</c:v>
                </c:pt>
              </c:strCache>
            </c:strRef>
          </c:tx>
          <c:spPr>
            <a:solidFill>
              <a:srgbClr val="00B0F0"/>
            </a:solidFill>
            <a:scene3d>
              <a:camera prst="orthographicFront"/>
              <a:lightRig rig="threePt" dir="t"/>
            </a:scene3d>
            <a:sp3d/>
          </c:spPr>
          <c:dLbls>
            <c:dLbl>
              <c:idx val="0"/>
              <c:layout>
                <c:manualLayout>
                  <c:x val="2.0833169291338584E-2"/>
                  <c:y val="1.7935860233985312E-2"/>
                </c:manualLayout>
              </c:layout>
              <c:showVal val="1"/>
            </c:dLbl>
            <c:dLbl>
              <c:idx val="1"/>
              <c:layout>
                <c:manualLayout>
                  <c:x val="1.6666666666666677E-2"/>
                  <c:y val="1.1957240155990196E-2"/>
                </c:manualLayout>
              </c:layout>
              <c:showVal val="1"/>
            </c:dLbl>
            <c:dLbl>
              <c:idx val="2"/>
              <c:layout>
                <c:manualLayout>
                  <c:x val="1.8749999999999999E-2"/>
                  <c:y val="5.9786200779951603E-3"/>
                </c:manualLayout>
              </c:layout>
              <c:showVal val="1"/>
            </c:dLbl>
            <c:dLbl>
              <c:idx val="3"/>
              <c:layout>
                <c:manualLayout>
                  <c:x val="3.125E-2"/>
                  <c:y val="-5.9786200779950501E-3"/>
                </c:manualLayout>
              </c:layout>
              <c:showVal val="1"/>
            </c:dLbl>
            <c:txPr>
              <a:bodyPr/>
              <a:lstStyle/>
              <a:p>
                <a:pPr>
                  <a:defRPr b="1"/>
                </a:pPr>
                <a:endParaRPr lang="ru-RU"/>
              </a:p>
            </c:txPr>
            <c:showVal val="1"/>
          </c:dLbls>
          <c:cat>
            <c:strRef>
              <c:f>Лист1!$A$2:$A$5</c:f>
              <c:strCache>
                <c:ptCount val="4"/>
                <c:pt idx="0">
                  <c:v>Оценка 2017</c:v>
                </c:pt>
                <c:pt idx="1">
                  <c:v>2018</c:v>
                </c:pt>
                <c:pt idx="2">
                  <c:v>2019</c:v>
                </c:pt>
                <c:pt idx="3">
                  <c:v>2020</c:v>
                </c:pt>
              </c:strCache>
            </c:strRef>
          </c:cat>
          <c:val>
            <c:numRef>
              <c:f>Лист1!$C$2:$C$5</c:f>
              <c:numCache>
                <c:formatCode>0.00</c:formatCode>
                <c:ptCount val="4"/>
                <c:pt idx="0">
                  <c:v>680</c:v>
                </c:pt>
                <c:pt idx="1">
                  <c:v>600</c:v>
                </c:pt>
                <c:pt idx="2">
                  <c:v>600</c:v>
                </c:pt>
                <c:pt idx="3">
                  <c:v>600</c:v>
                </c:pt>
              </c:numCache>
            </c:numRef>
          </c:val>
        </c:ser>
        <c:dLbls>
          <c:showVal val="1"/>
        </c:dLbls>
        <c:gapWidth val="95"/>
        <c:gapDepth val="95"/>
        <c:shape val="cylinder"/>
        <c:axId val="158706688"/>
        <c:axId val="158716672"/>
        <c:axId val="0"/>
      </c:bar3DChart>
      <c:catAx>
        <c:axId val="158706688"/>
        <c:scaling>
          <c:orientation val="minMax"/>
        </c:scaling>
        <c:axPos val="b"/>
        <c:majorTickMark val="none"/>
        <c:tickLblPos val="nextTo"/>
        <c:txPr>
          <a:bodyPr/>
          <a:lstStyle/>
          <a:p>
            <a:pPr>
              <a:defRPr sz="1200" b="1"/>
            </a:pPr>
            <a:endParaRPr lang="ru-RU"/>
          </a:p>
        </c:txPr>
        <c:crossAx val="158716672"/>
        <c:crosses val="autoZero"/>
        <c:auto val="1"/>
        <c:lblAlgn val="ctr"/>
        <c:lblOffset val="100"/>
      </c:catAx>
      <c:valAx>
        <c:axId val="158716672"/>
        <c:scaling>
          <c:orientation val="minMax"/>
        </c:scaling>
        <c:delete val="1"/>
        <c:axPos val="l"/>
        <c:numFmt formatCode="0%" sourceLinked="1"/>
        <c:tickLblPos val="nextTo"/>
        <c:crossAx val="158706688"/>
        <c:crosses val="autoZero"/>
        <c:crossBetween val="between"/>
      </c:valAx>
    </c:plotArea>
    <c:legend>
      <c:legendPos val="t"/>
      <c:legendEntry>
        <c:idx val="1"/>
        <c:txPr>
          <a:bodyPr/>
          <a:lstStyle/>
          <a:p>
            <a:pPr>
              <a:defRPr sz="1400">
                <a:latin typeface="Times New Roman" pitchFamily="18" charset="0"/>
                <a:cs typeface="Times New Roman" pitchFamily="18" charset="0"/>
              </a:defRPr>
            </a:pPr>
            <a:endParaRPr lang="ru-RU"/>
          </a:p>
        </c:txPr>
      </c:legendEntry>
      <c:legendEntry>
        <c:idx val="0"/>
        <c:txPr>
          <a:bodyPr/>
          <a:lstStyle/>
          <a:p>
            <a:pPr>
              <a:defRPr sz="1400">
                <a:latin typeface="Times New Roman" pitchFamily="18" charset="0"/>
                <a:cs typeface="Times New Roman" pitchFamily="18" charset="0"/>
              </a:defRPr>
            </a:pPr>
            <a:endParaRPr lang="ru-RU"/>
          </a:p>
        </c:txPr>
      </c:legendEntry>
      <c:layout>
        <c:manualLayout>
          <c:xMode val="edge"/>
          <c:yMode val="edge"/>
          <c:x val="3.1573914955075937E-2"/>
          <c:y val="0.18832653245684575"/>
          <c:w val="0.8843166362129975"/>
          <c:h val="0.29380304259978646"/>
        </c:manualLayout>
      </c:layout>
      <c:txPr>
        <a:bodyPr/>
        <a:lstStyle/>
        <a:p>
          <a:pPr>
            <a:defRPr sz="1400">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clustered"/>
        <c:gapWidth val="100"/>
        <c:axId val="158229632"/>
        <c:axId val="158219648"/>
      </c:barChart>
      <c:valAx>
        <c:axId val="158219648"/>
        <c:scaling>
          <c:orientation val="minMax"/>
        </c:scaling>
        <c:axPos val="b"/>
        <c:majorGridlines/>
        <c:tickLblPos val="nextTo"/>
        <c:crossAx val="158229632"/>
        <c:crosses val="autoZero"/>
        <c:crossBetween val="between"/>
      </c:valAx>
      <c:catAx>
        <c:axId val="158229632"/>
        <c:scaling>
          <c:orientation val="minMax"/>
        </c:scaling>
        <c:axPos val="l"/>
        <c:tickLblPos val="nextTo"/>
        <c:crossAx val="158219648"/>
        <c:crosses val="autoZero"/>
        <c:auto val="1"/>
        <c:lblAlgn val="ctr"/>
        <c:lblOffset val="100"/>
      </c:catAx>
    </c:plotArea>
    <c:legend>
      <c:legendPos val="r"/>
    </c:legend>
    <c:plotVisOnly val="1"/>
    <c:dispBlanksAs val="gap"/>
  </c:chart>
  <c:txPr>
    <a:bodyPr/>
    <a:lstStyle/>
    <a:p>
      <a:pPr>
        <a:defRPr sz="1800"/>
      </a:pPr>
      <a:endParaRPr lang="ru-RU"/>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2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6.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7.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image" Target="../media/image48.jpeg"/></Relationships>
</file>

<file path=ppt/drawings/drawing1.xml><?xml version="1.0" encoding="utf-8"?>
<c:userShapes xmlns:c="http://schemas.openxmlformats.org/drawingml/2006/chart">
  <cdr:relSizeAnchor xmlns:cdr="http://schemas.openxmlformats.org/drawingml/2006/chartDrawing">
    <cdr:from>
      <cdr:x>0.88854</cdr:x>
      <cdr:y>0</cdr:y>
    </cdr:from>
    <cdr:to>
      <cdr:x>1</cdr:x>
      <cdr:y>0.12718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67931" y="-4005064"/>
          <a:ext cx="836429" cy="29873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0.16771</cdr:x>
      <cdr:y>0.63805</cdr:y>
    </cdr:from>
    <cdr:to>
      <cdr:x>0.30627</cdr:x>
      <cdr:y>0.70909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17476" y="3629621"/>
          <a:ext cx="1005875" cy="404120"/>
        </a:xfrm>
        <a:prstGeom xmlns:a="http://schemas.openxmlformats.org/drawingml/2006/main" prst="rect">
          <a:avLst/>
        </a:prstGeom>
      </cdr:spPr>
    </cdr:pic>
  </cdr:relSizeAnchor>
  <cdr:relSizeAnchor xmlns:cdr="http://schemas.openxmlformats.org/drawingml/2006/chartDrawing">
    <cdr:from>
      <cdr:x>0.46528</cdr:x>
      <cdr:y>0.68344</cdr:y>
    </cdr:from>
    <cdr:to>
      <cdr:x>0.60385</cdr:x>
      <cdr:y>0.73916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77716" y="3887852"/>
          <a:ext cx="1005947" cy="316970"/>
        </a:xfrm>
        <a:prstGeom xmlns:a="http://schemas.openxmlformats.org/drawingml/2006/main" prst="rect">
          <a:avLst/>
        </a:prstGeom>
      </cdr:spPr>
    </cdr:pic>
  </cdr:relSizeAnchor>
  <cdr:relSizeAnchor xmlns:cdr="http://schemas.openxmlformats.org/drawingml/2006/chartDrawing">
    <cdr:from>
      <cdr:x>0.79262</cdr:x>
      <cdr:y>0.63924</cdr:y>
    </cdr:from>
    <cdr:to>
      <cdr:x>0.93119</cdr:x>
      <cdr:y>0.69497</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53980" y="3636404"/>
          <a:ext cx="1005947" cy="317028"/>
        </a:xfrm>
        <a:prstGeom xmlns:a="http://schemas.openxmlformats.org/drawingml/2006/main" prst="rect">
          <a:avLst/>
        </a:prstGeom>
      </cdr:spPr>
    </cdr:pic>
  </cdr:relSizeAnchor>
  <cdr:relSizeAnchor xmlns:cdr="http://schemas.openxmlformats.org/drawingml/2006/chartDrawing">
    <cdr:from>
      <cdr:x>0.74302</cdr:x>
      <cdr:y>0.5362</cdr:y>
    </cdr:from>
    <cdr:to>
      <cdr:x>0.89237</cdr:x>
      <cdr:y>0.63596</cdr:y>
    </cdr:to>
    <cdr:sp macro="" textlink="">
      <cdr:nvSpPr>
        <cdr:cNvPr id="3" name="Овальная выноска 2"/>
        <cdr:cNvSpPr/>
      </cdr:nvSpPr>
      <cdr:spPr>
        <a:xfrm xmlns:a="http://schemas.openxmlformats.org/drawingml/2006/main">
          <a:off x="5393940" y="3050223"/>
          <a:ext cx="1084204" cy="567498"/>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26847,5</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0.41569</cdr:x>
      <cdr:y>0.58201</cdr:y>
    </cdr:from>
    <cdr:to>
      <cdr:x>0.54984</cdr:x>
      <cdr:y>0.68971</cdr:y>
    </cdr:to>
    <cdr:sp macro="" textlink="">
      <cdr:nvSpPr>
        <cdr:cNvPr id="8" name="Овальная выноска 7"/>
        <cdr:cNvSpPr/>
      </cdr:nvSpPr>
      <cdr:spPr>
        <a:xfrm xmlns:a="http://schemas.openxmlformats.org/drawingml/2006/main">
          <a:off x="3017676" y="3310854"/>
          <a:ext cx="973860" cy="612666"/>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25784,0</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0.85183</cdr:x>
      <cdr:y>0.41762</cdr:y>
    </cdr:from>
    <cdr:to>
      <cdr:x>0.97192</cdr:x>
      <cdr:y>0.47013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183867" y="2375684"/>
          <a:ext cx="871804" cy="29873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0.84043</cdr:x>
      <cdr:y>0.44368</cdr:y>
    </cdr:from>
    <cdr:to>
      <cdr:x>0.96923</cdr:x>
      <cdr:y>0.514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88632" y="1884982"/>
          <a:ext cx="871815" cy="29875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0.15315</cdr:x>
      <cdr:y>0.39744</cdr:y>
    </cdr:from>
    <cdr:to>
      <cdr:x>0.28243</cdr:x>
      <cdr:y>0.50168</cdr:y>
    </cdr:to>
    <cdr:sp macro="" textlink="">
      <cdr:nvSpPr>
        <cdr:cNvPr id="2" name="Овальная выноска 1"/>
        <cdr:cNvSpPr/>
      </cdr:nvSpPr>
      <cdr:spPr>
        <a:xfrm xmlns:a="http://schemas.openxmlformats.org/drawingml/2006/main">
          <a:off x="1224136" y="2232248"/>
          <a:ext cx="1033315" cy="585477"/>
        </a:xfrm>
        <a:prstGeom xmlns:a="http://schemas.openxmlformats.org/drawingml/2006/main" prst="wedgeEllipseCallou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36210,5</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0.45946</cdr:x>
      <cdr:y>0.39744</cdr:y>
    </cdr:from>
    <cdr:to>
      <cdr:x>0.58776</cdr:x>
      <cdr:y>0.50168</cdr:y>
    </cdr:to>
    <cdr:sp macro="" textlink="">
      <cdr:nvSpPr>
        <cdr:cNvPr id="3" name="Овальная выноска 2"/>
        <cdr:cNvSpPr/>
      </cdr:nvSpPr>
      <cdr:spPr>
        <a:xfrm xmlns:a="http://schemas.openxmlformats.org/drawingml/2006/main">
          <a:off x="3672408" y="2232248"/>
          <a:ext cx="1025491" cy="585477"/>
        </a:xfrm>
        <a:prstGeom xmlns:a="http://schemas.openxmlformats.org/drawingml/2006/main" prst="wedgeEllipseCallou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36868,5</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0.72973</cdr:x>
      <cdr:y>0.39744</cdr:y>
    </cdr:from>
    <cdr:to>
      <cdr:x>0.86059</cdr:x>
      <cdr:y>0.50168</cdr:y>
    </cdr:to>
    <cdr:sp macro="" textlink="">
      <cdr:nvSpPr>
        <cdr:cNvPr id="4" name="Овальная выноска 3"/>
        <cdr:cNvSpPr/>
      </cdr:nvSpPr>
      <cdr:spPr>
        <a:xfrm xmlns:a="http://schemas.openxmlformats.org/drawingml/2006/main">
          <a:off x="5832648" y="2232248"/>
          <a:ext cx="1045916" cy="585477"/>
        </a:xfrm>
        <a:prstGeom xmlns:a="http://schemas.openxmlformats.org/drawingml/2006/main" prst="wedgeEllipseCallou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37589,5</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0.19494</cdr:x>
      <cdr:y>0.50849</cdr:y>
    </cdr:from>
    <cdr:to>
      <cdr:x>0.32405</cdr:x>
      <cdr:y>0.56244</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58148" y="2856025"/>
          <a:ext cx="1031961" cy="302961"/>
        </a:xfrm>
        <a:prstGeom xmlns:a="http://schemas.openxmlformats.org/drawingml/2006/main" prst="rect">
          <a:avLst/>
        </a:prstGeom>
      </cdr:spPr>
    </cdr:pic>
  </cdr:relSizeAnchor>
  <cdr:relSizeAnchor xmlns:cdr="http://schemas.openxmlformats.org/drawingml/2006/chartDrawing">
    <cdr:from>
      <cdr:x>0.52252</cdr:x>
      <cdr:y>0.52564</cdr:y>
    </cdr:from>
    <cdr:to>
      <cdr:x>0.65163</cdr:x>
      <cdr:y>0.57958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176464" y="2952328"/>
          <a:ext cx="1031962" cy="302960"/>
        </a:xfrm>
        <a:prstGeom xmlns:a="http://schemas.openxmlformats.org/drawingml/2006/main" prst="rect">
          <a:avLst/>
        </a:prstGeom>
      </cdr:spPr>
    </cdr:pic>
  </cdr:relSizeAnchor>
  <cdr:relSizeAnchor xmlns:cdr="http://schemas.openxmlformats.org/drawingml/2006/chartDrawing">
    <cdr:from>
      <cdr:x>0.8018</cdr:x>
      <cdr:y>0.52564</cdr:y>
    </cdr:from>
    <cdr:to>
      <cdr:x>0.93092</cdr:x>
      <cdr:y>0.57958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08712" y="2952328"/>
          <a:ext cx="1032041" cy="30296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0.82609</cdr:x>
      <cdr:y>0.00239</cdr:y>
    </cdr:from>
    <cdr:to>
      <cdr:x>0.95353</cdr:x>
      <cdr:y>0.05558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72628" y="13424"/>
          <a:ext cx="844257" cy="298748"/>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0.7212</cdr:x>
      <cdr:y>0.18107</cdr:y>
    </cdr:from>
    <cdr:to>
      <cdr:x>0.89032</cdr:x>
      <cdr:y>0.25458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00400" y="735856"/>
          <a:ext cx="844284" cy="29874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cdr:x>
      <cdr:y>0.12464</cdr:y>
    </cdr:from>
    <cdr:to>
      <cdr:x>0.19522</cdr:x>
      <cdr:y>0.21316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4758" y="420668"/>
          <a:ext cx="882140" cy="298753"/>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0.67076</cdr:x>
      <cdr:y>0.54405</cdr:y>
    </cdr:from>
    <cdr:to>
      <cdr:x>1</cdr:x>
      <cdr:y>0.77908</cdr:y>
    </cdr:to>
    <cdr:pic>
      <cdr:nvPicPr>
        <cdr:cNvPr id="4" name="Рисунок 3" descr="http://daytradingschool.ru/wp-content/uploads/%D0%BE%D0%BD%D0%BB%D0%B0%D0%B9%D0%BD-%D0%B8%D0%BB%D0%B8-%D0%B2%D0%B8%D0%B4%D0%B5%D0%BE-%D0%BA%D1%83%D1%80%D1%81.jpg"/>
        <cdr:cNvPicPr/>
      </cdr:nvPicPr>
      <cdr:blipFill>
        <a:blip xmlns:a="http://schemas.openxmlformats.org/drawingml/2006/main" xmlns:r="http://schemas.openxmlformats.org/officeDocument/2006/relationships" r:embed="rId1" cstate="print">
          <a:extLst>
            <a:ext uri="{28A0092B-C50C-407E-A947-70E740481C1C}">
              <a14:useLocalDpi xmlns=""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8164" y="2062108"/>
          <a:ext cx="2880320" cy="890836"/>
        </a:xfrm>
        <a:prstGeom xmlns:a="http://schemas.openxmlformats.org/drawingml/2006/main" prst="roundRect">
          <a:avLst>
            <a:gd name="adj" fmla="val 16667"/>
          </a:avLst>
        </a:prstGeom>
        <a:ln xmlns:a="http://schemas.openxmlformats.org/drawingml/2006/main">
          <a:noFill/>
        </a:ln>
        <a:effectLst xmlns:a="http://schemas.openxmlformats.org/drawingml/2006/main">
          <a:outerShdw blurRad="152400" dist="12000" dir="900000" sy="98000" kx="110000" ky="200000" algn="tl" rotWithShape="0">
            <a:srgbClr val="000000">
              <a:alpha val="30000"/>
            </a:srgbClr>
          </a:outerShdw>
          <a:reflection blurRad="6350" stA="50000" endA="275" endPos="40000" dist="101600" dir="5400000" sy="-100000" algn="bl" rotWithShape="0"/>
        </a:effectLst>
        <a:scene3d xmlns:a="http://schemas.openxmlformats.org/drawingml/2006/main">
          <a:camera prst="perspectiveRelaxed">
            <a:rot lat="19800000" lon="1200000" rev="20820000"/>
          </a:camera>
          <a:lightRig rig="threePt" dir="t"/>
        </a:scene3d>
        <a:sp3d xmlns:a="http://schemas.openxmlformats.org/drawingml/2006/main" contourW="6350" prstMaterial="matte">
          <a:bevelT w="101600" h="101600"/>
          <a:contourClr>
            <a:srgbClr val="969696"/>
          </a:contourClr>
        </a:sp3d>
      </cdr:spPr>
    </cdr:pic>
  </cdr:relSizeAnchor>
  <cdr:relSizeAnchor xmlns:cdr="http://schemas.openxmlformats.org/drawingml/2006/chartDrawing">
    <cdr:from>
      <cdr:x>0.05263</cdr:x>
      <cdr:y>0.32</cdr:y>
    </cdr:from>
    <cdr:to>
      <cdr:x>0.37719</cdr:x>
      <cdr:y>0.54</cdr:y>
    </cdr:to>
    <cdr:sp macro="" textlink="">
      <cdr:nvSpPr>
        <cdr:cNvPr id="7" name="Скругленный прямоугольник 6"/>
        <cdr:cNvSpPr/>
      </cdr:nvSpPr>
      <cdr:spPr>
        <a:xfrm xmlns:a="http://schemas.openxmlformats.org/drawingml/2006/main">
          <a:off x="432047" y="1152128"/>
          <a:ext cx="2664297" cy="792088"/>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100" b="1" dirty="0" smtClean="0">
              <a:latin typeface="Times New Roman" panose="02020603050405020304" pitchFamily="18" charset="0"/>
              <a:cs typeface="Times New Roman" panose="02020603050405020304" pitchFamily="18" charset="0"/>
            </a:rPr>
            <a:t>Из них за счет средств местного бюджета </a:t>
          </a:r>
          <a:r>
            <a:rPr lang="ru-RU" b="1" dirty="0" smtClean="0">
              <a:latin typeface="Times New Roman" panose="02020603050405020304" pitchFamily="18" charset="0"/>
              <a:cs typeface="Times New Roman" panose="02020603050405020304" pitchFamily="18" charset="0"/>
            </a:rPr>
            <a:t>38145,6 </a:t>
          </a:r>
          <a:endParaRPr lang="ru-RU" sz="1100" b="1" dirty="0" smtClean="0">
            <a:latin typeface="Times New Roman" panose="02020603050405020304" pitchFamily="18" charset="0"/>
            <a:cs typeface="Times New Roman" panose="02020603050405020304" pitchFamily="18" charset="0"/>
          </a:endParaRPr>
        </a:p>
        <a:p xmlns:a="http://schemas.openxmlformats.org/drawingml/2006/main">
          <a:r>
            <a:rPr lang="ru-RU" sz="1100" b="1" dirty="0" smtClean="0">
              <a:latin typeface="Times New Roman" panose="02020603050405020304" pitchFamily="18" charset="0"/>
              <a:cs typeface="Times New Roman" panose="02020603050405020304" pitchFamily="18" charset="0"/>
            </a:rPr>
            <a:t> средства областного  бюджета </a:t>
          </a:r>
          <a:r>
            <a:rPr lang="ru-RU" b="1" dirty="0" smtClean="0">
              <a:latin typeface="Times New Roman" panose="02020603050405020304" pitchFamily="18" charset="0"/>
              <a:cs typeface="Times New Roman" panose="02020603050405020304" pitchFamily="18" charset="0"/>
            </a:rPr>
            <a:t>22349,7 </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0.68092</cdr:x>
      <cdr:y>0.39207</cdr:y>
    </cdr:from>
    <cdr:to>
      <cdr:x>0.98309</cdr:x>
      <cdr:y>0.53912</cdr:y>
    </cdr:to>
    <cdr:sp macro="" textlink="">
      <cdr:nvSpPr>
        <cdr:cNvPr id="8" name="Скругленный прямоугольник 7"/>
        <cdr:cNvSpPr/>
      </cdr:nvSpPr>
      <cdr:spPr>
        <a:xfrm xmlns:a="http://schemas.openxmlformats.org/drawingml/2006/main">
          <a:off x="5789260" y="1486063"/>
          <a:ext cx="2569134" cy="557364"/>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100" b="1" dirty="0" smtClean="0">
              <a:latin typeface="Times New Roman" panose="02020603050405020304" pitchFamily="18" charset="0"/>
              <a:cs typeface="Times New Roman" panose="02020603050405020304" pitchFamily="18" charset="0"/>
            </a:rPr>
            <a:t>Из них за счет средств местного бюджета </a:t>
          </a:r>
          <a:r>
            <a:rPr lang="ru-RU" b="1" dirty="0" smtClean="0">
              <a:latin typeface="Times New Roman" panose="02020603050405020304" pitchFamily="18" charset="0"/>
              <a:cs typeface="Times New Roman" panose="02020603050405020304" pitchFamily="18" charset="0"/>
            </a:rPr>
            <a:t>10436,5</a:t>
          </a:r>
          <a:r>
            <a:rPr lang="ru-RU" sz="1100"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тыс. рублей</a:t>
          </a:r>
          <a:endParaRPr lang="ru-RU" sz="1100" b="1" dirty="0" smtClean="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0.62805</cdr:x>
      <cdr:y>0.73344</cdr:y>
    </cdr:from>
    <cdr:to>
      <cdr:x>0.95513</cdr:x>
      <cdr:y>0.97452</cdr:y>
    </cdr:to>
    <cdr:pic>
      <cdr:nvPicPr>
        <cdr:cNvPr id="5" name="Рисунок 4" descr="Картинки по запросу картинки детский садик"/>
        <cdr:cNvPicPr/>
      </cdr:nvPicPr>
      <cdr:blipFill>
        <a:blip xmlns:a="http://schemas.openxmlformats.org/drawingml/2006/main" xmlns:r="http://schemas.openxmlformats.org/officeDocument/2006/relationships" r:embed="rId2">
          <a:extLst>
            <a:ext uri="{28A0092B-C50C-407E-A947-70E740481C1C}">
              <a14:useLocalDpi xmlns=""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rot="361162">
          <a:off x="5494513" y="2779962"/>
          <a:ext cx="2861390" cy="913779"/>
        </a:xfrm>
        <a:prstGeom xmlns:a="http://schemas.openxmlformats.org/drawingml/2006/main" prst="rect">
          <a:avLst/>
        </a:prstGeom>
        <a:solidFill xmlns:a="http://schemas.openxmlformats.org/drawingml/2006/main">
          <a:srgbClr val="FFFFFF">
            <a:shade val="85000"/>
          </a:srgbClr>
        </a:solidFill>
        <a:ln xmlns:a="http://schemas.openxmlformats.org/drawingml/2006/main" w="101600" cap="sq">
          <a:solidFill>
            <a:srgbClr val="FDFDFD"/>
          </a:solidFill>
          <a:miter lim="800000"/>
        </a:ln>
        <a:effectLst xmlns:a="http://schemas.openxmlformats.org/drawingml/2006/main">
          <a:outerShdw blurRad="57150" dist="37500" dir="7560000" sy="98000" kx="110000" ky="200000" algn="tl" rotWithShape="0">
            <a:srgbClr val="000000">
              <a:alpha val="20000"/>
            </a:srgbClr>
          </a:outerShdw>
        </a:effectLst>
        <a:scene3d xmlns:a="http://schemas.openxmlformats.org/drawingml/2006/main">
          <a:camera prst="perspectiveRelaxed">
            <a:rot lat="18960000" lon="0" rev="0"/>
          </a:camera>
          <a:lightRig rig="twoPt" dir="t">
            <a:rot lat="0" lon="0" rev="7200000"/>
          </a:lightRig>
        </a:scene3d>
        <a:sp3d xmlns:a="http://schemas.openxmlformats.org/drawingml/2006/main" prstMaterial="matte">
          <a:bevelT w="22860" h="12700"/>
          <a:contourClr>
            <a:srgbClr val="FFFFFF"/>
          </a:contourClr>
        </a:sp3d>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B418F-992A-41B8-9F1B-F099238DCF9D}" type="datetimeFigureOut">
              <a:rPr lang="ru-RU" smtClean="0"/>
              <a:pPr/>
              <a:t>01.12.2017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35165-C001-445A-A1BF-E982B50C0337}" type="slidenum">
              <a:rPr lang="ru-RU" smtClean="0"/>
              <a:pPr/>
              <a:t>‹#›</a:t>
            </a:fld>
            <a:endParaRPr lang="ru-RU"/>
          </a:p>
        </p:txBody>
      </p:sp>
    </p:spTree>
    <p:extLst>
      <p:ext uri="{BB962C8B-B14F-4D97-AF65-F5344CB8AC3E}">
        <p14:creationId xmlns="" xmlns:p14="http://schemas.microsoft.com/office/powerpoint/2010/main" val="14609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Возможность</a:t>
            </a:r>
            <a:r>
              <a:rPr lang="ru-RU" baseline="0" dirty="0" smtClean="0"/>
              <a:t> влиять человека на состав бюджета</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3</a:t>
            </a:fld>
            <a:endParaRPr lang="ru-RU" dirty="0"/>
          </a:p>
        </p:txBody>
      </p:sp>
    </p:spTree>
    <p:extLst>
      <p:ext uri="{BB962C8B-B14F-4D97-AF65-F5344CB8AC3E}">
        <p14:creationId xmlns="" xmlns:p14="http://schemas.microsoft.com/office/powerpoint/2010/main" val="102406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Налог на доходы физических лиц</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16</a:t>
            </a:fld>
            <a:endParaRPr lang="ru-RU"/>
          </a:p>
        </p:txBody>
      </p:sp>
    </p:spTree>
    <p:extLst>
      <p:ext uri="{BB962C8B-B14F-4D97-AF65-F5344CB8AC3E}">
        <p14:creationId xmlns="" xmlns:p14="http://schemas.microsoft.com/office/powerpoint/2010/main" val="175364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тыс. рублей</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17</a:t>
            </a:fld>
            <a:endParaRPr lang="ru-RU"/>
          </a:p>
        </p:txBody>
      </p:sp>
    </p:spTree>
    <p:extLst>
      <p:ext uri="{BB962C8B-B14F-4D97-AF65-F5344CB8AC3E}">
        <p14:creationId xmlns="" xmlns:p14="http://schemas.microsoft.com/office/powerpoint/2010/main" val="293542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18</a:t>
            </a:fld>
            <a:endParaRPr lang="ru-RU"/>
          </a:p>
        </p:txBody>
      </p:sp>
    </p:spTree>
    <p:extLst>
      <p:ext uri="{BB962C8B-B14F-4D97-AF65-F5344CB8AC3E}">
        <p14:creationId xmlns="" xmlns:p14="http://schemas.microsoft.com/office/powerpoint/2010/main" val="297646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Всего доходов</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21</a:t>
            </a:fld>
            <a:endParaRPr lang="ru-RU"/>
          </a:p>
        </p:txBody>
      </p:sp>
    </p:spTree>
    <p:extLst>
      <p:ext uri="{BB962C8B-B14F-4D97-AF65-F5344CB8AC3E}">
        <p14:creationId xmlns="" xmlns:p14="http://schemas.microsoft.com/office/powerpoint/2010/main" val="335953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24</a:t>
            </a:fld>
            <a:endParaRPr lang="ru-RU"/>
          </a:p>
        </p:txBody>
      </p:sp>
    </p:spTree>
    <p:extLst>
      <p:ext uri="{BB962C8B-B14F-4D97-AF65-F5344CB8AC3E}">
        <p14:creationId xmlns="" xmlns:p14="http://schemas.microsoft.com/office/powerpoint/2010/main" val="3418697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solidFill>
                  <a:srgbClr val="FF0000"/>
                </a:solidFill>
              </a:rPr>
              <a:t>*</a:t>
            </a:r>
            <a:endParaRPr lang="ru-RU" b="1" dirty="0">
              <a:solidFill>
                <a:srgbClr val="FF0000"/>
              </a:solidFill>
            </a:endParaRPr>
          </a:p>
        </p:txBody>
      </p:sp>
      <p:sp>
        <p:nvSpPr>
          <p:cNvPr id="4" name="Номер слайда 3"/>
          <p:cNvSpPr>
            <a:spLocks noGrp="1"/>
          </p:cNvSpPr>
          <p:nvPr>
            <p:ph type="sldNum" sz="quarter" idx="10"/>
          </p:nvPr>
        </p:nvSpPr>
        <p:spPr/>
        <p:txBody>
          <a:bodyPr/>
          <a:lstStyle/>
          <a:p>
            <a:fld id="{FDA35165-C001-445A-A1BF-E982B50C0337}" type="slidenum">
              <a:rPr lang="ru-RU" smtClean="0"/>
              <a:pPr/>
              <a:t>28</a:t>
            </a:fld>
            <a:endParaRPr lang="ru-RU"/>
          </a:p>
        </p:txBody>
      </p:sp>
    </p:spTree>
    <p:extLst>
      <p:ext uri="{BB962C8B-B14F-4D97-AF65-F5344CB8AC3E}">
        <p14:creationId xmlns="" xmlns:p14="http://schemas.microsoft.com/office/powerpoint/2010/main" val="27837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Например</a:t>
            </a:r>
            <a:r>
              <a:rPr lang="en-US" dirty="0" smtClean="0"/>
              <a:t>:</a:t>
            </a:r>
            <a:r>
              <a:rPr lang="ru-RU" baseline="0" dirty="0" smtClean="0"/>
              <a:t> 0700 раздел «Образование» имеет </a:t>
            </a:r>
          </a:p>
          <a:p>
            <a:r>
              <a:rPr lang="ru-RU" baseline="0" dirty="0" smtClean="0"/>
              <a:t>Подразделы</a:t>
            </a:r>
            <a:r>
              <a:rPr lang="en-US" baseline="0" dirty="0" smtClean="0"/>
              <a:t>:</a:t>
            </a:r>
            <a:r>
              <a:rPr lang="ru-RU" baseline="0" dirty="0" smtClean="0"/>
              <a:t> 0701 «Дошкольное образование»</a:t>
            </a:r>
          </a:p>
          <a:p>
            <a:r>
              <a:rPr lang="ru-RU" baseline="0" dirty="0" smtClean="0"/>
              <a:t>                     0702 «Общее образование»</a:t>
            </a:r>
          </a:p>
          <a:p>
            <a:r>
              <a:rPr lang="ru-RU" baseline="0" dirty="0" smtClean="0"/>
              <a:t>                      0709</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29</a:t>
            </a:fld>
            <a:endParaRPr lang="ru-RU"/>
          </a:p>
        </p:txBody>
      </p:sp>
    </p:spTree>
    <p:extLst>
      <p:ext uri="{BB962C8B-B14F-4D97-AF65-F5344CB8AC3E}">
        <p14:creationId xmlns="" xmlns:p14="http://schemas.microsoft.com/office/powerpoint/2010/main" val="256642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30</a:t>
            </a:fld>
            <a:endParaRPr lang="ru-RU"/>
          </a:p>
        </p:txBody>
      </p:sp>
    </p:spTree>
    <p:extLst>
      <p:ext uri="{BB962C8B-B14F-4D97-AF65-F5344CB8AC3E}">
        <p14:creationId xmlns="" xmlns:p14="http://schemas.microsoft.com/office/powerpoint/2010/main" val="319706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Средства местного </a:t>
            </a:r>
            <a:r>
              <a:rPr lang="ru-RU" smtClean="0"/>
              <a:t>бюджета </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32</a:t>
            </a:fld>
            <a:endParaRPr lang="ru-RU"/>
          </a:p>
        </p:txBody>
      </p:sp>
    </p:spTree>
    <p:extLst>
      <p:ext uri="{BB962C8B-B14F-4D97-AF65-F5344CB8AC3E}">
        <p14:creationId xmlns="" xmlns:p14="http://schemas.microsoft.com/office/powerpoint/2010/main" val="36701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33</a:t>
            </a:fld>
            <a:endParaRPr lang="ru-RU"/>
          </a:p>
        </p:txBody>
      </p:sp>
    </p:spTree>
    <p:extLst>
      <p:ext uri="{BB962C8B-B14F-4D97-AF65-F5344CB8AC3E}">
        <p14:creationId xmlns="" xmlns:p14="http://schemas.microsoft.com/office/powerpoint/2010/main" val="7979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defRPr/>
            </a:pPr>
            <a:r>
              <a:rPr lang="ru-RU" sz="1200" dirty="0" smtClean="0">
                <a:latin typeface="Times New Roman" pitchFamily="18" charset="0"/>
                <a:cs typeface="Times New Roman" pitchFamily="18" charset="0"/>
              </a:rPr>
              <a:t> </a:t>
            </a:r>
            <a:r>
              <a:rPr lang="ru-RU" sz="1200" dirty="0" smtClean="0"/>
              <a:t>Доходы </a:t>
            </a:r>
            <a:r>
              <a:rPr lang="ru-RU" sz="1200" dirty="0" smtClean="0">
                <a:solidFill>
                  <a:srgbClr val="FF0000"/>
                </a:solidFill>
              </a:rPr>
              <a:t>=</a:t>
            </a:r>
            <a:r>
              <a:rPr lang="ru-RU" sz="1200" dirty="0" smtClean="0"/>
              <a:t> расходам сбалансированный бюджет</a:t>
            </a:r>
          </a:p>
          <a:p>
            <a:pPr algn="just">
              <a:defRPr/>
            </a:pPr>
            <a:r>
              <a:rPr lang="ru-RU" sz="1200" dirty="0" smtClean="0"/>
              <a:t>Доходы </a:t>
            </a:r>
            <a:r>
              <a:rPr lang="en-US" sz="1200" dirty="0" smtClean="0">
                <a:solidFill>
                  <a:srgbClr val="FF0000"/>
                </a:solidFill>
              </a:rPr>
              <a:t>&gt;</a:t>
            </a:r>
            <a:r>
              <a:rPr lang="ru-RU" sz="1200" dirty="0" smtClean="0"/>
              <a:t> расходам = профицит  Доходы </a:t>
            </a:r>
            <a:r>
              <a:rPr lang="en-US" sz="1200" dirty="0" smtClean="0">
                <a:solidFill>
                  <a:srgbClr val="FF0000"/>
                </a:solidFill>
              </a:rPr>
              <a:t>&lt;</a:t>
            </a:r>
            <a:r>
              <a:rPr lang="ru-RU" sz="1200" dirty="0" smtClean="0"/>
              <a:t> расходам = дефицит</a:t>
            </a:r>
          </a:p>
          <a:p>
            <a:pPr algn="just"/>
            <a:r>
              <a:rPr lang="ru-RU" sz="1200" dirty="0" smtClean="0">
                <a:latin typeface="Times New Roman" pitchFamily="18" charset="0"/>
                <a:cs typeface="Times New Roman" pitchFamily="18" charset="0"/>
              </a:rPr>
              <a:t>	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200" dirty="0" smtClean="0">
              <a:latin typeface="Times New Roman" pitchFamily="18" charset="0"/>
              <a:cs typeface="Times New Roman" pitchFamily="18" charset="0"/>
            </a:endParaRPr>
          </a:p>
          <a:p>
            <a:pPr algn="ctr"/>
            <a:endParaRPr lang="zh-CN" alt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4</a:t>
            </a:fld>
            <a:endParaRPr lang="ru-RU" dirty="0"/>
          </a:p>
        </p:txBody>
      </p:sp>
    </p:spTree>
    <p:extLst>
      <p:ext uri="{BB962C8B-B14F-4D97-AF65-F5344CB8AC3E}">
        <p14:creationId xmlns="" xmlns:p14="http://schemas.microsoft.com/office/powerpoint/2010/main" val="3338362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42</a:t>
            </a:fld>
            <a:endParaRPr lang="ru-RU"/>
          </a:p>
        </p:txBody>
      </p:sp>
    </p:spTree>
    <p:extLst>
      <p:ext uri="{BB962C8B-B14F-4D97-AF65-F5344CB8AC3E}">
        <p14:creationId xmlns="" xmlns:p14="http://schemas.microsoft.com/office/powerpoint/2010/main" val="57136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44</a:t>
            </a:fld>
            <a:endParaRPr lang="ru-RU"/>
          </a:p>
        </p:txBody>
      </p:sp>
    </p:spTree>
    <p:extLst>
      <p:ext uri="{BB962C8B-B14F-4D97-AF65-F5344CB8AC3E}">
        <p14:creationId xmlns="" xmlns:p14="http://schemas.microsoft.com/office/powerpoint/2010/main" val="353975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solidFill>
                <a:srgbClr val="FF0000"/>
              </a:solidFill>
            </a:endParaRPr>
          </a:p>
          <a:p>
            <a:r>
              <a:rPr lang="ru-RU" baseline="0" dirty="0" smtClean="0">
                <a:solidFill>
                  <a:srgbClr val="FF0000"/>
                </a:solidFill>
              </a:rPr>
              <a:t>                 </a:t>
            </a:r>
            <a:r>
              <a:rPr lang="ru-RU" dirty="0" smtClean="0"/>
              <a:t>   </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48</a:t>
            </a:fld>
            <a:endParaRPr lang="ru-RU"/>
          </a:p>
        </p:txBody>
      </p:sp>
    </p:spTree>
    <p:extLst>
      <p:ext uri="{BB962C8B-B14F-4D97-AF65-F5344CB8AC3E}">
        <p14:creationId xmlns="" xmlns:p14="http://schemas.microsoft.com/office/powerpoint/2010/main" val="398353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50</a:t>
            </a:fld>
            <a:endParaRPr lang="ru-RU"/>
          </a:p>
        </p:txBody>
      </p:sp>
    </p:spTree>
    <p:extLst>
      <p:ext uri="{BB962C8B-B14F-4D97-AF65-F5344CB8AC3E}">
        <p14:creationId xmlns="" xmlns:p14="http://schemas.microsoft.com/office/powerpoint/2010/main" val="9874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означает, что все доходы, расходы и источники финансирования дефицитов бюджетов в обязательном порядке и в полном объеме отражаются в соответствующих бюджетах.</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означает, что все доходы, расходы и источники финансирования дефицитов бюджетов в обязательном порядке и в полном объеме отражаются в соответствующих бюджетах.</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означает, что все доходы, расходы и источники финансирования дефицитов бюджетов в обязательном порядке и в полном объеме отражаются в соответствующих бюджетах.</a:t>
            </a:r>
          </a:p>
          <a:p>
            <a:r>
              <a:rPr lang="ru-RU" sz="1200" kern="1200" dirty="0" smtClean="0">
                <a:solidFill>
                  <a:schemeClr val="tx1"/>
                </a:solidFill>
                <a:effectLst/>
                <a:latin typeface="+mn-lt"/>
                <a:ea typeface="+mn-ea"/>
                <a:cs typeface="+mn-cs"/>
              </a:rPr>
              <a:t> означает, что все доходы, расходы и источники финансирования дефицитов бюджетов в обязательном порядке и в полном объеме отражаются в соответствующих бюджетах.</a:t>
            </a:r>
          </a:p>
          <a:p>
            <a:r>
              <a:rPr lang="ru-RU" sz="1200" kern="1200" dirty="0" smtClean="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DA35165-C001-445A-A1BF-E982B50C0337}" type="slidenum">
              <a:rPr lang="ru-RU" smtClean="0"/>
              <a:pPr/>
              <a:t>5</a:t>
            </a:fld>
            <a:endParaRPr lang="ru-RU" dirty="0"/>
          </a:p>
        </p:txBody>
      </p:sp>
    </p:spTree>
    <p:extLst>
      <p:ext uri="{BB962C8B-B14F-4D97-AF65-F5344CB8AC3E}">
        <p14:creationId xmlns="" xmlns:p14="http://schemas.microsoft.com/office/powerpoint/2010/main" val="315627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7</a:t>
            </a:fld>
            <a:endParaRPr lang="ru-RU" dirty="0"/>
          </a:p>
        </p:txBody>
      </p:sp>
    </p:spTree>
    <p:extLst>
      <p:ext uri="{BB962C8B-B14F-4D97-AF65-F5344CB8AC3E}">
        <p14:creationId xmlns="" xmlns:p14="http://schemas.microsoft.com/office/powerpoint/2010/main" val="88456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dirty="0" smtClean="0">
                <a:latin typeface="Times New Roman" pitchFamily="18" charset="0"/>
                <a:cs typeface="Times New Roman" pitchFamily="18" charset="0"/>
              </a:rPr>
              <a:t>Администрация муниципального района вносит на рассмотрение и утверждение Собрания депутатов проект решения</a:t>
            </a:r>
            <a:r>
              <a:rPr lang="ru-RU" i="1" baseline="0" dirty="0" smtClean="0">
                <a:latin typeface="Times New Roman" pitchFamily="18" charset="0"/>
                <a:cs typeface="Times New Roman" pitchFamily="18" charset="0"/>
              </a:rPr>
              <a:t> о местном бюджете</a:t>
            </a:r>
            <a:r>
              <a:rPr lang="ru-RU" i="1" dirty="0" smtClean="0">
                <a:latin typeface="Times New Roman" pitchFamily="18" charset="0"/>
                <a:cs typeface="Times New Roman" pitchFamily="18" charset="0"/>
              </a:rPr>
              <a:t> до 15 ноября текущего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i="1"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8</a:t>
            </a:fld>
            <a:endParaRPr lang="ru-RU" dirty="0"/>
          </a:p>
        </p:txBody>
      </p:sp>
    </p:spTree>
    <p:extLst>
      <p:ext uri="{BB962C8B-B14F-4D97-AF65-F5344CB8AC3E}">
        <p14:creationId xmlns="" xmlns:p14="http://schemas.microsoft.com/office/powerpoint/2010/main" val="11104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Основные характеристики бюджета муниципального образования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2017 год и на плановый период 2018 и 2019 годов</a:t>
            </a:r>
            <a:r>
              <a:rPr lang="ru-RU" dirty="0" smtClean="0"/>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9</a:t>
            </a:fld>
            <a:endParaRPr lang="ru-RU" dirty="0"/>
          </a:p>
        </p:txBody>
      </p:sp>
    </p:spTree>
    <p:extLst>
      <p:ext uri="{BB962C8B-B14F-4D97-AF65-F5344CB8AC3E}">
        <p14:creationId xmlns="" xmlns:p14="http://schemas.microsoft.com/office/powerpoint/2010/main" val="61188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БЕЗВОЗМЕЗДНЫЕ</a:t>
            </a:r>
            <a:r>
              <a:rPr lang="ru-RU" baseline="0" dirty="0" smtClean="0"/>
              <a:t> ПОСТУПЛЕНИЯ</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10</a:t>
            </a:fld>
            <a:endParaRPr lang="ru-RU" dirty="0"/>
          </a:p>
        </p:txBody>
      </p:sp>
    </p:spTree>
    <p:extLst>
      <p:ext uri="{BB962C8B-B14F-4D97-AF65-F5344CB8AC3E}">
        <p14:creationId xmlns="" xmlns:p14="http://schemas.microsoft.com/office/powerpoint/2010/main" val="278883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тыс.рублей</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12</a:t>
            </a:fld>
            <a:endParaRPr lang="ru-RU"/>
          </a:p>
        </p:txBody>
      </p:sp>
    </p:spTree>
    <p:extLst>
      <p:ext uri="{BB962C8B-B14F-4D97-AF65-F5344CB8AC3E}">
        <p14:creationId xmlns="" xmlns:p14="http://schemas.microsoft.com/office/powerpoint/2010/main" val="192231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Всего доходов</a:t>
            </a:r>
            <a:endParaRPr lang="ru-RU" dirty="0"/>
          </a:p>
        </p:txBody>
      </p:sp>
      <p:sp>
        <p:nvSpPr>
          <p:cNvPr id="4" name="Номер слайда 3"/>
          <p:cNvSpPr>
            <a:spLocks noGrp="1"/>
          </p:cNvSpPr>
          <p:nvPr>
            <p:ph type="sldNum" sz="quarter" idx="10"/>
          </p:nvPr>
        </p:nvSpPr>
        <p:spPr/>
        <p:txBody>
          <a:bodyPr/>
          <a:lstStyle/>
          <a:p>
            <a:fld id="{FDA35165-C001-445A-A1BF-E982B50C0337}" type="slidenum">
              <a:rPr lang="ru-RU" smtClean="0"/>
              <a:pPr/>
              <a:t>14</a:t>
            </a:fld>
            <a:endParaRPr lang="ru-RU" dirty="0"/>
          </a:p>
        </p:txBody>
      </p:sp>
    </p:spTree>
    <p:extLst>
      <p:ext uri="{BB962C8B-B14F-4D97-AF65-F5344CB8AC3E}">
        <p14:creationId xmlns="" xmlns:p14="http://schemas.microsoft.com/office/powerpoint/2010/main" val="386978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НовГо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 xmlns:p14="http://schemas.microsoft.com/office/powerpoint/2010/main" val="1448143112"/>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18822514"/>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80570127"/>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 xmlns:p14="http://schemas.microsoft.com/office/powerpoint/2010/main" val="3788997387"/>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95083834"/>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26928111"/>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 xmlns:p14="http://schemas.microsoft.com/office/powerpoint/2010/main" val="2398801483"/>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24412833"/>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86470883"/>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 xmlns:p14="http://schemas.microsoft.com/office/powerpoint/2010/main" val="596655716"/>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41387144"/>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8143112"/>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32021234"/>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58" tIns="32629" rIns="65258" bIns="32629" rtlCol="0" anchor="ctr"/>
          <a:lstStyle/>
          <a:p>
            <a:pPr algn="ctr"/>
            <a:endParaRPr lang="ru-RU"/>
          </a:p>
        </p:txBody>
      </p:sp>
    </p:spTree>
    <p:extLst>
      <p:ext uri="{BB962C8B-B14F-4D97-AF65-F5344CB8AC3E}">
        <p14:creationId xmlns="" xmlns:p14="http://schemas.microsoft.com/office/powerpoint/2010/main" val="1827843374"/>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3_Титульный слайд">
    <p:spTree>
      <p:nvGrpSpPr>
        <p:cNvPr id="1" name=""/>
        <p:cNvGrpSpPr/>
        <p:nvPr/>
      </p:nvGrpSpPr>
      <p:grpSpPr>
        <a:xfrm>
          <a:off x="0" y="0"/>
          <a:ext cx="0" cy="0"/>
          <a:chOff x="0" y="0"/>
          <a:chExt cx="0" cy="0"/>
        </a:xfrm>
      </p:grpSpPr>
      <p:sp>
        <p:nvSpPr>
          <p:cNvPr id="29" name="Заголовок 28"/>
          <p:cNvSpPr>
            <a:spLocks noGrp="1"/>
          </p:cNvSpPr>
          <p:nvPr>
            <p:ph type="ctrTitle"/>
          </p:nvPr>
        </p:nvSpPr>
        <p:spPr>
          <a:xfrm>
            <a:off x="381000" y="4853411"/>
            <a:ext cx="8458200" cy="1222375"/>
          </a:xfrm>
          <a:prstGeom prst="rect">
            <a:avLst/>
          </a:prstGeo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a:xfrm>
            <a:off x="6477000" y="76200"/>
            <a:ext cx="2514600" cy="288925"/>
          </a:xfrm>
          <a:prstGeom prst="rect">
            <a:avLst/>
          </a:prstGeom>
        </p:spPr>
        <p:txBody>
          <a:bodyPr/>
          <a:lstStyle/>
          <a:p>
            <a:fld id="{F7425BDB-3BA4-4257-B2DC-80F2851D9C9F}" type="datetimeFigureOut">
              <a:rPr lang="ru-RU" smtClean="0"/>
              <a:pPr/>
              <a:t>01.12.2017</a:t>
            </a:fld>
            <a:endParaRPr lang="ru-RU"/>
          </a:p>
        </p:txBody>
      </p:sp>
      <p:sp>
        <p:nvSpPr>
          <p:cNvPr id="2" name="Нижний колонтитул 1"/>
          <p:cNvSpPr>
            <a:spLocks noGrp="1"/>
          </p:cNvSpPr>
          <p:nvPr>
            <p:ph type="ftr" sz="quarter" idx="11"/>
          </p:nvPr>
        </p:nvSpPr>
        <p:spPr>
          <a:xfrm>
            <a:off x="3124200" y="76200"/>
            <a:ext cx="3352800" cy="288925"/>
          </a:xfrm>
          <a:prstGeom prst="rect">
            <a:avLst/>
          </a:prstGeom>
        </p:spPr>
        <p:txBody>
          <a:bodyPr/>
          <a:lstStyle/>
          <a:p>
            <a:endParaRPr lang="ru-RU"/>
          </a:p>
        </p:txBody>
      </p:sp>
      <p:sp>
        <p:nvSpPr>
          <p:cNvPr id="15" name="Номер слайда 14"/>
          <p:cNvSpPr>
            <a:spLocks noGrp="1"/>
          </p:cNvSpPr>
          <p:nvPr>
            <p:ph type="sldNum" sz="quarter" idx="12"/>
          </p:nvPr>
        </p:nvSpPr>
        <p:spPr>
          <a:xfrm>
            <a:off x="8229600" y="6473952"/>
            <a:ext cx="758952" cy="246888"/>
          </a:xfrm>
          <a:prstGeom prst="rect">
            <a:avLst/>
          </a:prstGeom>
        </p:spPr>
        <p:txBody>
          <a:bodyPr/>
          <a:lstStyle/>
          <a:p>
            <a:fld id="{9C8A29BF-FD54-4CB5-8BD5-7553D7D703A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304800" y="457200"/>
            <a:ext cx="8686800" cy="838200"/>
          </a:xfrm>
          <a:prstGeom prst="rect">
            <a:avLst/>
          </a:prstGeom>
        </p:spPr>
        <p:txBody>
          <a:bodyPr/>
          <a:lstStyle/>
          <a:p>
            <a:r>
              <a:rPr kumimoji="0" lang="ru-RU" smtClean="0"/>
              <a:t>Образец заголовка</a:t>
            </a:r>
            <a:endParaRPr kumimoji="0" lang="en-US"/>
          </a:p>
        </p:txBody>
      </p:sp>
      <p:sp>
        <p:nvSpPr>
          <p:cNvPr id="27" name="Объект 26"/>
          <p:cNvSpPr>
            <a:spLocks noGrp="1"/>
          </p:cNvSpPr>
          <p:nvPr>
            <p:ph idx="1"/>
          </p:nvPr>
        </p:nvSpPr>
        <p:spPr>
          <a:xfrm>
            <a:off x="304800" y="1554162"/>
            <a:ext cx="8686800" cy="4525963"/>
          </a:xfrm>
          <a:prstGeom prst="rect">
            <a:avLst/>
          </a:prstGeo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a:xfrm>
            <a:off x="6477000" y="76200"/>
            <a:ext cx="2514600" cy="288925"/>
          </a:xfrm>
          <a:prstGeom prst="rect">
            <a:avLst/>
          </a:prstGeom>
        </p:spPr>
        <p:txBody>
          <a:bodyPr/>
          <a:lstStyle/>
          <a:p>
            <a:fld id="{F7425BDB-3BA4-4257-B2DC-80F2851D9C9F}" type="datetimeFigureOut">
              <a:rPr lang="ru-RU" smtClean="0"/>
              <a:pPr/>
              <a:t>01.12.2017</a:t>
            </a:fld>
            <a:endParaRPr lang="ru-RU"/>
          </a:p>
        </p:txBody>
      </p:sp>
      <p:sp>
        <p:nvSpPr>
          <p:cNvPr id="19" name="Нижний колонтитул 18"/>
          <p:cNvSpPr>
            <a:spLocks noGrp="1"/>
          </p:cNvSpPr>
          <p:nvPr>
            <p:ph type="ftr" sz="quarter" idx="11"/>
          </p:nvPr>
        </p:nvSpPr>
        <p:spPr>
          <a:xfrm>
            <a:off x="3581400" y="76200"/>
            <a:ext cx="2895600" cy="288925"/>
          </a:xfrm>
          <a:prstGeom prst="rect">
            <a:avLst/>
          </a:prstGeom>
        </p:spPr>
        <p:txBody>
          <a:bodyPr/>
          <a:lstStyle/>
          <a:p>
            <a:endParaRPr lang="ru-RU"/>
          </a:p>
        </p:txBody>
      </p:sp>
      <p:sp>
        <p:nvSpPr>
          <p:cNvPr id="16" name="Номер слайда 15"/>
          <p:cNvSpPr>
            <a:spLocks noGrp="1"/>
          </p:cNvSpPr>
          <p:nvPr>
            <p:ph type="sldNum" sz="quarter" idx="12"/>
          </p:nvPr>
        </p:nvSpPr>
        <p:spPr>
          <a:xfrm>
            <a:off x="8229600" y="6473952"/>
            <a:ext cx="758952" cy="246888"/>
          </a:xfrm>
          <a:prstGeom prst="rect">
            <a:avLst/>
          </a:prstGeom>
        </p:spPr>
        <p:txBody>
          <a:bodyPr/>
          <a:lstStyle/>
          <a:p>
            <a:fld id="{9C8A29BF-FD54-4CB5-8BD5-7553D7D703A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477000" y="76200"/>
            <a:ext cx="2514600" cy="288925"/>
          </a:xfrm>
          <a:prstGeom prst="rect">
            <a:avLst/>
          </a:prstGeom>
        </p:spPr>
        <p:txBody>
          <a:bodyPr/>
          <a:lstStyle/>
          <a:p>
            <a:fld id="{94B7499E-3031-413E-B01E-B94970708CAA}" type="datetime4">
              <a:rPr lang="en-US" smtClean="0"/>
              <a:pPr/>
              <a:t>December 1, 2017</a:t>
            </a:fld>
            <a:endParaRPr lang="en-US"/>
          </a:p>
        </p:txBody>
      </p:sp>
      <p:sp>
        <p:nvSpPr>
          <p:cNvPr id="24" name="Нижний колонтитул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Номер слайда 6"/>
          <p:cNvSpPr>
            <a:spLocks noGrp="1"/>
          </p:cNvSpPr>
          <p:nvPr>
            <p:ph type="sldNum" sz="quarter" idx="12"/>
          </p:nvPr>
        </p:nvSpPr>
        <p:spPr>
          <a:xfrm>
            <a:off x="8229600" y="6477000"/>
            <a:ext cx="762000" cy="244475"/>
          </a:xfrm>
          <a:prstGeom prst="rect">
            <a:avLst/>
          </a:prstGeom>
        </p:spPr>
        <p:txBody>
          <a:bodyPr/>
          <a:lstStyle/>
          <a:p>
            <a:fld id="{2754ED01-E2A0-4C1E-8E21-014B990415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17460585"/>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1162050" y="6243638"/>
            <a:ext cx="1905000" cy="457200"/>
          </a:xfrm>
          <a:prstGeom prst="rect">
            <a:avLst/>
          </a:prstGeom>
        </p:spPr>
        <p:txBody>
          <a:bodyPr/>
          <a:lstStyle>
            <a:lvl1pPr>
              <a:defRPr/>
            </a:lvl1pPr>
          </a:lstStyle>
          <a:p>
            <a:fld id="{94B7499E-3031-413E-B01E-B94970708CAA}" type="datetime4">
              <a:rPr lang="en-US" smtClean="0"/>
              <a:pPr/>
              <a:t>December 1, 2017</a:t>
            </a:fld>
            <a:endParaRPr lang="en-US"/>
          </a:p>
        </p:txBody>
      </p:sp>
      <p:sp>
        <p:nvSpPr>
          <p:cNvPr id="3" name="Нижний колонтитул 2"/>
          <p:cNvSpPr>
            <a:spLocks noGrp="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4" name="Номер слайда 3"/>
          <p:cNvSpPr>
            <a:spLocks noGrp="1"/>
          </p:cNvSpPr>
          <p:nvPr>
            <p:ph type="sldNum" sz="quarter" idx="12"/>
          </p:nvPr>
        </p:nvSpPr>
        <p:spPr>
          <a:xfrm>
            <a:off x="7042150" y="6243638"/>
            <a:ext cx="1905000" cy="457200"/>
          </a:xfrm>
          <a:prstGeom prst="rect">
            <a:avLst/>
          </a:prstGeom>
        </p:spPr>
        <p:txBody>
          <a:bodyPr/>
          <a:lstStyle>
            <a:lvl1pPr>
              <a:defRPr/>
            </a:lvl1pPr>
          </a:lstStyle>
          <a:p>
            <a:fld id="{2754ED01-E2A0-4C1E-8E21-014B99041579}" type="slidenum">
              <a:rPr lang="en-US" smtClean="0"/>
              <a:pPr/>
              <a:t>‹#›</a:t>
            </a:fld>
            <a:endParaRPr lang="en-US"/>
          </a:p>
        </p:txBody>
      </p:sp>
    </p:spTree>
    <p:extLst>
      <p:ext uri="{BB962C8B-B14F-4D97-AF65-F5344CB8AC3E}">
        <p14:creationId xmlns="" xmlns:p14="http://schemas.microsoft.com/office/powerpoint/2010/main" val="3510331767"/>
      </p:ext>
    </p:extLst>
  </p:cSld>
  <p:clrMapOvr>
    <a:masterClrMapping/>
  </p:clrMapOvr>
  <p:transition spd="slow">
    <p:wheel spokes="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1182688" y="2017713"/>
            <a:ext cx="7772400" cy="411480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1162050" y="6243638"/>
            <a:ext cx="1905000" cy="457200"/>
          </a:xfrm>
          <a:prstGeom prst="rect">
            <a:avLst/>
          </a:prstGeom>
        </p:spPr>
        <p:txBody>
          <a:bodyPr/>
          <a:lstStyle>
            <a:lvl1pPr>
              <a:defRPr/>
            </a:lvl1pPr>
          </a:lstStyle>
          <a:p>
            <a:fld id="{F7425BDB-3BA4-4257-B2DC-80F2851D9C9F}" type="datetimeFigureOut">
              <a:rPr lang="ru-RU" smtClean="0"/>
              <a:pPr/>
              <a:t>01.12.2017</a:t>
            </a:fld>
            <a:endParaRPr lang="ru-RU"/>
          </a:p>
        </p:txBody>
      </p:sp>
      <p:sp>
        <p:nvSpPr>
          <p:cNvPr id="5" name="Нижний колонтитул 4"/>
          <p:cNvSpPr>
            <a:spLocks noGrp="1"/>
          </p:cNvSpPr>
          <p:nvPr>
            <p:ph type="ftr" sz="quarter" idx="11"/>
          </p:nvPr>
        </p:nvSpPr>
        <p:spPr>
          <a:xfrm>
            <a:off x="3657600" y="6243638"/>
            <a:ext cx="2895600" cy="457200"/>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7042150" y="6243638"/>
            <a:ext cx="1905000" cy="457200"/>
          </a:xfrm>
          <a:prstGeom prst="rect">
            <a:avLst/>
          </a:prstGeom>
        </p:spPr>
        <p:txBody>
          <a:bodyPr/>
          <a:lstStyle>
            <a:lvl1pPr>
              <a:defRPr/>
            </a:lvl1pPr>
          </a:lstStyle>
          <a:p>
            <a:fld id="{9C8A29BF-FD54-4CB5-8BD5-7553D7D703A8}" type="slidenum">
              <a:rPr lang="ru-RU" smtClean="0"/>
              <a:pPr/>
              <a:t>‹#›</a:t>
            </a:fld>
            <a:endParaRPr lang="ru-RU"/>
          </a:p>
        </p:txBody>
      </p:sp>
    </p:spTree>
    <p:extLst>
      <p:ext uri="{BB962C8B-B14F-4D97-AF65-F5344CB8AC3E}">
        <p14:creationId xmlns="" xmlns:p14="http://schemas.microsoft.com/office/powerpoint/2010/main" val="3495547513"/>
      </p:ext>
    </p:extLst>
  </p:cSld>
  <p:clrMapOvr>
    <a:masterClrMapping/>
  </p:clrMapOvr>
  <p:transition spd="slow">
    <p:wheel spokes="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6"/>
          <p:cNvSpPr txBox="1"/>
          <p:nvPr/>
        </p:nvSpPr>
        <p:spPr>
          <a:xfrm>
            <a:off x="1258888" y="115888"/>
            <a:ext cx="7329487" cy="9540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lnSpc>
                <a:spcPct val="150000"/>
              </a:lnSpc>
              <a:spcBef>
                <a:spcPts val="0"/>
              </a:spcBef>
              <a:spcAft>
                <a:spcPts val="0"/>
              </a:spcAft>
              <a:defRPr/>
            </a:pPr>
            <a:r>
              <a:rPr lang="ru-RU" sz="2000" dirty="0">
                <a:solidFill>
                  <a:prstClr val="black"/>
                </a:solidFill>
                <a:cs typeface="Tahoma" pitchFamily="34" charset="0"/>
              </a:rPr>
              <a:t>Финансовое управление</a:t>
            </a:r>
          </a:p>
          <a:p>
            <a:pPr algn="ctr" fontAlgn="auto">
              <a:lnSpc>
                <a:spcPct val="150000"/>
              </a:lnSpc>
              <a:spcBef>
                <a:spcPts val="0"/>
              </a:spcBef>
              <a:spcAft>
                <a:spcPts val="0"/>
              </a:spcAft>
              <a:defRPr/>
            </a:pPr>
            <a:r>
              <a:rPr lang="ru-RU" sz="2000" dirty="0">
                <a:solidFill>
                  <a:prstClr val="black"/>
                </a:solidFill>
                <a:cs typeface="Tahoma" pitchFamily="34" charset="0"/>
              </a:rPr>
              <a:t>администрации МОГО «Ухта»</a:t>
            </a: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fld id="{F7425BDB-3BA4-4257-B2DC-80F2851D9C9F}" type="datetimeFigureOut">
              <a:rPr lang="ru-RU" smtClean="0"/>
              <a:pPr/>
              <a:t>01.12.2017</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9C8A29BF-FD54-4CB5-8BD5-7553D7D703A8}" type="slidenum">
              <a:rPr lang="ru-RU" smtClean="0"/>
              <a:pPr/>
              <a:t>‹#›</a:t>
            </a:fld>
            <a:endParaRPr lang="ru-RU"/>
          </a:p>
        </p:txBody>
      </p:sp>
    </p:spTree>
    <p:extLst>
      <p:ext uri="{BB962C8B-B14F-4D97-AF65-F5344CB8AC3E}">
        <p14:creationId xmlns="" xmlns:p14="http://schemas.microsoft.com/office/powerpoint/2010/main" val="1309381247"/>
      </p:ext>
    </p:extLst>
  </p:cSld>
  <p:clrMapOvr>
    <a:masterClrMapping/>
  </p:clrMapOvr>
  <p:transition spd="slow">
    <p:wheel spokes="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5"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normAutofit/>
          </a:bodyPr>
          <a:lstStyle>
            <a:lvl1pPr marL="342900" indent="-342900">
              <a:buClr>
                <a:schemeClr val="accent6">
                  <a:lumMod val="50000"/>
                </a:schemeClr>
              </a:buClr>
              <a:buFont typeface="Wingdings" pitchFamily="2" charset="2"/>
              <a:buChar char="Ø"/>
              <a:defRPr sz="2000">
                <a:latin typeface="Tahoma" pitchFamily="34" charset="0"/>
                <a:cs typeface="Tahoma" pitchFamily="34" charset="0"/>
              </a:defRPr>
            </a:lvl1pPr>
            <a:lvl2pPr>
              <a:defRPr sz="2000">
                <a:latin typeface="Tahoma" pitchFamily="34" charset="0"/>
                <a:cs typeface="Tahoma" pitchFamily="34" charset="0"/>
              </a:defRPr>
            </a:lvl2pPr>
            <a:lvl3pPr>
              <a:defRPr sz="2000">
                <a:latin typeface="Tahoma" pitchFamily="34" charset="0"/>
                <a:cs typeface="Tahoma" pitchFamily="34" charset="0"/>
              </a:defRPr>
            </a:lvl3pPr>
            <a:lvl4pPr>
              <a:defRPr sz="2000">
                <a:latin typeface="Tahoma" pitchFamily="34" charset="0"/>
                <a:cs typeface="Tahoma" pitchFamily="34" charset="0"/>
              </a:defRPr>
            </a:lvl4pPr>
            <a:lvl5pPr>
              <a:defRPr sz="2000">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Дата 3"/>
          <p:cNvSpPr>
            <a:spLocks noGrp="1"/>
          </p:cNvSpPr>
          <p:nvPr>
            <p:ph type="dt" sz="half" idx="10"/>
          </p:nvPr>
        </p:nvSpPr>
        <p:spPr/>
        <p:txBody>
          <a:bodyPr/>
          <a:lstStyle>
            <a:lvl1pPr>
              <a:defRPr/>
            </a:lvl1pPr>
          </a:lstStyle>
          <a:p>
            <a:fld id="{F7425BDB-3BA4-4257-B2DC-80F2851D9C9F}" type="datetimeFigureOut">
              <a:rPr lang="ru-RU" smtClean="0"/>
              <a:pPr/>
              <a:t>01.12.2017</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fld id="{9C8A29BF-FD54-4CB5-8BD5-7553D7D703A8}" type="slidenum">
              <a:rPr lang="ru-RU" smtClean="0"/>
              <a:pPr/>
              <a:t>‹#›</a:t>
            </a:fld>
            <a:endParaRPr lang="ru-RU"/>
          </a:p>
        </p:txBody>
      </p:sp>
    </p:spTree>
    <p:extLst>
      <p:ext uri="{BB962C8B-B14F-4D97-AF65-F5344CB8AC3E}">
        <p14:creationId xmlns="" xmlns:p14="http://schemas.microsoft.com/office/powerpoint/2010/main" val="3908544260"/>
      </p:ext>
    </p:extLst>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 xmlns:p14="http://schemas.microsoft.com/office/powerpoint/2010/main" val="1448143112"/>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3"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4"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Дата 3"/>
          <p:cNvSpPr>
            <a:spLocks noGrp="1"/>
          </p:cNvSpPr>
          <p:nvPr>
            <p:ph type="dt" sz="half" idx="10"/>
          </p:nvPr>
        </p:nvSpPr>
        <p:spPr/>
        <p:txBody>
          <a:bodyPr/>
          <a:lstStyle>
            <a:lvl1pPr>
              <a:defRPr/>
            </a:lvl1pPr>
          </a:lstStyle>
          <a:p>
            <a:pPr>
              <a:defRPr/>
            </a:pPr>
            <a:fld id="{618E8DB0-69E6-4A6A-9BBB-8C0DD7CA9751}" type="datetimeFigureOut">
              <a:rPr lang="ru-RU" smtClean="0"/>
              <a:pPr>
                <a:defRPr/>
              </a:pPr>
              <a:t>01.12.2017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pPr>
              <a:defRPr/>
            </a:pPr>
            <a:fld id="{6F18D6A8-4737-4F68-A386-455FD00F34BC}" type="slidenum">
              <a:rPr lang="ru-RU" altLang="ru-RU" smtClean="0"/>
              <a:pPr>
                <a:defRPr/>
              </a:pPr>
              <a:t>‹#›</a:t>
            </a:fld>
            <a:endParaRPr lang="ru-RU" altLang="ru-RU"/>
          </a:p>
        </p:txBody>
      </p:sp>
    </p:spTree>
    <p:extLst>
      <p:ext uri="{BB962C8B-B14F-4D97-AF65-F5344CB8AC3E}">
        <p14:creationId xmlns="" xmlns:p14="http://schemas.microsoft.com/office/powerpoint/2010/main" val="1019683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5" name="Нижний колонтитул 4"/>
          <p:cNvSpPr>
            <a:spLocks noGrp="1"/>
          </p:cNvSpPr>
          <p:nvPr>
            <p:ph type="ftr" sz="quarter" idx="11"/>
          </p:nvPr>
        </p:nvSpPr>
        <p:spPr/>
        <p:txBody>
          <a:bodyPr/>
          <a:lstStyle>
            <a:lvl1pPr>
              <a:defRPr/>
            </a:lvl1pPr>
          </a:lstStyle>
          <a:p>
            <a:endParaRPr kumimoji="0" lang="en-US"/>
          </a:p>
        </p:txBody>
      </p:sp>
      <p:sp>
        <p:nvSpPr>
          <p:cNvPr id="6"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1340866316"/>
      </p:ext>
    </p:extLst>
  </p:cSld>
  <p:clrMapOvr>
    <a:masterClrMapping/>
  </p:clrMapOvr>
  <p:transition spd="slow">
    <p:wheel spokes="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6" name="Нижний колонтитул 4"/>
          <p:cNvSpPr>
            <a:spLocks noGrp="1"/>
          </p:cNvSpPr>
          <p:nvPr>
            <p:ph type="ftr" sz="quarter" idx="11"/>
          </p:nvPr>
        </p:nvSpPr>
        <p:spPr/>
        <p:txBody>
          <a:bodyPr/>
          <a:lstStyle>
            <a:lvl1pPr>
              <a:defRPr/>
            </a:lvl1pPr>
          </a:lstStyle>
          <a:p>
            <a:endParaRPr kumimoji="0" lang="en-US"/>
          </a:p>
        </p:txBody>
      </p:sp>
      <p:sp>
        <p:nvSpPr>
          <p:cNvPr id="7"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2390030193"/>
      </p:ext>
    </p:extLst>
  </p:cSld>
  <p:clrMapOvr>
    <a:masterClrMapping/>
  </p:clrMapOvr>
  <p:transition spd="slow">
    <p:wheel spokes="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8" name="Нижний колонтитул 4"/>
          <p:cNvSpPr>
            <a:spLocks noGrp="1"/>
          </p:cNvSpPr>
          <p:nvPr>
            <p:ph type="ftr" sz="quarter" idx="11"/>
          </p:nvPr>
        </p:nvSpPr>
        <p:spPr/>
        <p:txBody>
          <a:bodyPr/>
          <a:lstStyle>
            <a:lvl1pPr>
              <a:defRPr/>
            </a:lvl1pPr>
          </a:lstStyle>
          <a:p>
            <a:endParaRPr kumimoji="0" lang="en-US"/>
          </a:p>
        </p:txBody>
      </p:sp>
      <p:sp>
        <p:nvSpPr>
          <p:cNvPr id="9"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2852009924"/>
      </p:ext>
    </p:extLst>
  </p:cSld>
  <p:clrMapOvr>
    <a:masterClrMapping/>
  </p:clrMapOvr>
  <p:transition spd="slow">
    <p:wheel spokes="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4" name="Нижний колонтитул 4"/>
          <p:cNvSpPr>
            <a:spLocks noGrp="1"/>
          </p:cNvSpPr>
          <p:nvPr>
            <p:ph type="ftr" sz="quarter" idx="11"/>
          </p:nvPr>
        </p:nvSpPr>
        <p:spPr/>
        <p:txBody>
          <a:bodyPr/>
          <a:lstStyle>
            <a:lvl1pPr>
              <a:defRPr/>
            </a:lvl1pPr>
          </a:lstStyle>
          <a:p>
            <a:endParaRPr kumimoji="0" lang="en-US"/>
          </a:p>
        </p:txBody>
      </p:sp>
      <p:sp>
        <p:nvSpPr>
          <p:cNvPr id="5"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400819098"/>
      </p:ext>
    </p:extLst>
  </p:cSld>
  <p:clrMapOvr>
    <a:masterClrMapping/>
  </p:clrMapOvr>
  <p:transition spd="slow">
    <p:wheel spokes="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94B7499E-3031-413E-B01E-B94970708CAA}" type="datetime4">
              <a:rPr lang="en-US" smtClean="0"/>
              <a:pPr/>
              <a:t>December 1, 2017</a:t>
            </a:fld>
            <a:endParaRPr lang="en-US"/>
          </a:p>
        </p:txBody>
      </p:sp>
      <p:sp>
        <p:nvSpPr>
          <p:cNvPr id="3" name="Нижний колонтитул 4"/>
          <p:cNvSpPr>
            <a:spLocks noGrp="1"/>
          </p:cNvSpPr>
          <p:nvPr>
            <p:ph type="ftr" sz="quarter" idx="11"/>
          </p:nvPr>
        </p:nvSpPr>
        <p:spPr/>
        <p:txBody>
          <a:bodyPr/>
          <a:lstStyle>
            <a:lvl1pPr>
              <a:defRPr/>
            </a:lvl1pPr>
          </a:lstStyle>
          <a:p>
            <a:endParaRPr lang="en-US"/>
          </a:p>
        </p:txBody>
      </p:sp>
      <p:sp>
        <p:nvSpPr>
          <p:cNvPr id="4" name="Номер слайда 5"/>
          <p:cNvSpPr>
            <a:spLocks noGrp="1"/>
          </p:cNvSpPr>
          <p:nvPr>
            <p:ph type="sldNum" sz="quarter" idx="12"/>
          </p:nvPr>
        </p:nvSpPr>
        <p:spPr/>
        <p:txBody>
          <a:bodyPr/>
          <a:lstStyle>
            <a:lvl1pPr>
              <a:defRPr/>
            </a:lvl1pPr>
          </a:lstStyle>
          <a:p>
            <a:fld id="{2754ED01-E2A0-4C1E-8E21-014B99041579}" type="slidenum">
              <a:rPr lang="en-US" smtClean="0"/>
              <a:pPr/>
              <a:t>‹#›</a:t>
            </a:fld>
            <a:endParaRPr lang="en-US"/>
          </a:p>
        </p:txBody>
      </p:sp>
    </p:spTree>
    <p:extLst>
      <p:ext uri="{BB962C8B-B14F-4D97-AF65-F5344CB8AC3E}">
        <p14:creationId xmlns="" xmlns:p14="http://schemas.microsoft.com/office/powerpoint/2010/main" val="390684459"/>
      </p:ext>
    </p:extLst>
  </p:cSld>
  <p:clrMapOvr>
    <a:masterClrMapping/>
  </p:clrMapOvr>
  <p:transition spd="slow">
    <p:wheel spokes="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6" name="Нижний колонтитул 4"/>
          <p:cNvSpPr>
            <a:spLocks noGrp="1"/>
          </p:cNvSpPr>
          <p:nvPr>
            <p:ph type="ftr" sz="quarter" idx="11"/>
          </p:nvPr>
        </p:nvSpPr>
        <p:spPr/>
        <p:txBody>
          <a:bodyPr/>
          <a:lstStyle>
            <a:lvl1pPr>
              <a:defRPr/>
            </a:lvl1pPr>
          </a:lstStyle>
          <a:p>
            <a:endParaRPr kumimoji="0" lang="en-US"/>
          </a:p>
        </p:txBody>
      </p:sp>
      <p:sp>
        <p:nvSpPr>
          <p:cNvPr id="7"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2763044095"/>
      </p:ext>
    </p:extLst>
  </p:cSld>
  <p:clrMapOvr>
    <a:masterClrMapping/>
  </p:clrMapOvr>
  <p:transition spd="slow">
    <p:wheel spokes="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6" name="Нижний колонтитул 4"/>
          <p:cNvSpPr>
            <a:spLocks noGrp="1"/>
          </p:cNvSpPr>
          <p:nvPr>
            <p:ph type="ftr" sz="quarter" idx="11"/>
          </p:nvPr>
        </p:nvSpPr>
        <p:spPr/>
        <p:txBody>
          <a:bodyPr/>
          <a:lstStyle>
            <a:lvl1pPr>
              <a:defRPr/>
            </a:lvl1pPr>
          </a:lstStyle>
          <a:p>
            <a:endParaRPr kumimoji="0" lang="en-US"/>
          </a:p>
        </p:txBody>
      </p:sp>
      <p:sp>
        <p:nvSpPr>
          <p:cNvPr id="7"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4022056675"/>
      </p:ext>
    </p:extLst>
  </p:cSld>
  <p:clrMapOvr>
    <a:masterClrMapping/>
  </p:clrMapOvr>
  <p:transition spd="slow">
    <p:wheel spokes="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5" name="Нижний колонтитул 4"/>
          <p:cNvSpPr>
            <a:spLocks noGrp="1"/>
          </p:cNvSpPr>
          <p:nvPr>
            <p:ph type="ftr" sz="quarter" idx="11"/>
          </p:nvPr>
        </p:nvSpPr>
        <p:spPr/>
        <p:txBody>
          <a:bodyPr/>
          <a:lstStyle>
            <a:lvl1pPr>
              <a:defRPr/>
            </a:lvl1pPr>
          </a:lstStyle>
          <a:p>
            <a:endParaRPr kumimoji="0" lang="en-US"/>
          </a:p>
        </p:txBody>
      </p:sp>
      <p:sp>
        <p:nvSpPr>
          <p:cNvPr id="6"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681597453"/>
      </p:ext>
    </p:extLst>
  </p:cSld>
  <p:clrMapOvr>
    <a:masterClrMapping/>
  </p:clrMapOvr>
  <p:transition spd="slow">
    <p:wheel spokes="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eaLnBrk="1" latinLnBrk="0" hangingPunct="1"/>
            <a:fld id="{7CB97365-EBCA-4027-87D5-99FC1D4DF0BB}" type="datetimeFigureOut">
              <a:rPr lang="en-US" smtClean="0"/>
              <a:pPr eaLnBrk="1" latinLnBrk="0" hangingPunct="1"/>
              <a:t>12/1/2017</a:t>
            </a:fld>
            <a:endParaRPr lang="en-US"/>
          </a:p>
        </p:txBody>
      </p:sp>
      <p:sp>
        <p:nvSpPr>
          <p:cNvPr id="5" name="Нижний колонтитул 4"/>
          <p:cNvSpPr>
            <a:spLocks noGrp="1"/>
          </p:cNvSpPr>
          <p:nvPr>
            <p:ph type="ftr" sz="quarter" idx="11"/>
          </p:nvPr>
        </p:nvSpPr>
        <p:spPr/>
        <p:txBody>
          <a:bodyPr/>
          <a:lstStyle>
            <a:lvl1pPr>
              <a:defRPr/>
            </a:lvl1pPr>
          </a:lstStyle>
          <a:p>
            <a:endParaRPr kumimoji="0" lang="en-US"/>
          </a:p>
        </p:txBody>
      </p:sp>
      <p:sp>
        <p:nvSpPr>
          <p:cNvPr id="6" name="Номер слайда 5"/>
          <p:cNvSpPr>
            <a:spLocks noGrp="1"/>
          </p:cNvSpPr>
          <p:nvPr>
            <p:ph type="sldNum" sz="quarter" idx="12"/>
          </p:nvPr>
        </p:nvSpPr>
        <p:spPr/>
        <p:txBody>
          <a:bodyPr/>
          <a:lstStyle>
            <a:lvl1pPr>
              <a:defRPr/>
            </a:lvl1pPr>
          </a:lstStyle>
          <a:p>
            <a:fld id="{69E29E33-B620-47F9-BB04-8846C2A5AFCC}" type="slidenum">
              <a:rPr kumimoji="0" lang="en-US" smtClean="0"/>
              <a:pPr/>
              <a:t>‹#›</a:t>
            </a:fld>
            <a:endParaRPr kumimoji="0" lang="en-US"/>
          </a:p>
        </p:txBody>
      </p:sp>
    </p:spTree>
    <p:extLst>
      <p:ext uri="{BB962C8B-B14F-4D97-AF65-F5344CB8AC3E}">
        <p14:creationId xmlns="" xmlns:p14="http://schemas.microsoft.com/office/powerpoint/2010/main" val="369759625"/>
      </p:ext>
    </p:extLst>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60378" y="6161442"/>
            <a:ext cx="2133600" cy="365125"/>
          </a:xfrm>
          <a:prstGeom prst="rect">
            <a:avLst/>
          </a:prstGeom>
        </p:spPr>
        <p:txBody>
          <a:bodyPr/>
          <a:lstStyle>
            <a:lvl1pPr>
              <a:defRPr>
                <a:solidFill>
                  <a:schemeClr val="tx2"/>
                </a:solidFill>
              </a:defRPr>
            </a:lvl1pPr>
          </a:lstStyle>
          <a:p>
            <a:fld id="{F7425BDB-3BA4-4257-B2DC-80F2851D9C9F}" type="datetimeFigureOut">
              <a:rPr lang="ru-RU" smtClean="0"/>
              <a:pPr/>
              <a:t>01.12.2017</a:t>
            </a:fld>
            <a:endParaRPr lang="ru-RU"/>
          </a:p>
        </p:txBody>
      </p:sp>
      <p:sp>
        <p:nvSpPr>
          <p:cNvPr id="5" name="Footer Placeholder 4"/>
          <p:cNvSpPr>
            <a:spLocks noGrp="1"/>
          </p:cNvSpPr>
          <p:nvPr>
            <p:ph type="ftr" sz="quarter" idx="11"/>
          </p:nvPr>
        </p:nvSpPr>
        <p:spPr>
          <a:xfrm>
            <a:off x="3124200" y="6161442"/>
            <a:ext cx="2895600" cy="365125"/>
          </a:xfrm>
          <a:prstGeom prst="rect">
            <a:avLst/>
          </a:prstGeom>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a:xfrm>
            <a:off x="6639264" y="6161442"/>
            <a:ext cx="2133600" cy="365125"/>
          </a:xfrm>
          <a:prstGeom prst="rect">
            <a:avLst/>
          </a:prstGeom>
        </p:spPr>
        <p:txBody>
          <a:bodyPr/>
          <a:lstStyle>
            <a:lvl1pPr>
              <a:defRPr>
                <a:solidFill>
                  <a:schemeClr val="tx2"/>
                </a:solidFill>
              </a:defRPr>
            </a:lvl1pPr>
          </a:lstStyle>
          <a:p>
            <a:fld id="{9C8A29BF-FD54-4CB5-8BD5-7553D7D703A8}" type="slidenum">
              <a:rPr lang="ru-RU" smtClean="0"/>
              <a:pPr/>
              <a:t>‹#›</a:t>
            </a:fld>
            <a:endParaRPr lang="ru-RU"/>
          </a:p>
        </p:txBody>
      </p:sp>
      <p:sp>
        <p:nvSpPr>
          <p:cNvPr id="2" name="Title 1"/>
          <p:cNvSpPr>
            <a:spLocks noGrp="1"/>
          </p:cNvSpPr>
          <p:nvPr>
            <p:ph type="ctrTitle"/>
          </p:nvPr>
        </p:nvSpPr>
        <p:spPr>
          <a:xfrm>
            <a:off x="1183341" y="1387737"/>
            <a:ext cx="6777318" cy="1731982"/>
          </a:xfrm>
          <a:prstGeom prst="rect">
            <a:avLst/>
          </a:prstGeo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a:prstGeom prst="rect">
            <a:avLst/>
          </a:prstGeo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6"/>
          <p:cNvSpPr txBox="1"/>
          <p:nvPr/>
        </p:nvSpPr>
        <p:spPr>
          <a:xfrm>
            <a:off x="1258888" y="115888"/>
            <a:ext cx="7329487" cy="9540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lnSpc>
                <a:spcPct val="150000"/>
              </a:lnSpc>
              <a:spcBef>
                <a:spcPts val="0"/>
              </a:spcBef>
              <a:spcAft>
                <a:spcPts val="0"/>
              </a:spcAft>
              <a:defRPr/>
            </a:pPr>
            <a:r>
              <a:rPr lang="ru-RU" sz="2000" dirty="0">
                <a:solidFill>
                  <a:prstClr val="black"/>
                </a:solidFill>
                <a:cs typeface="Tahoma" pitchFamily="34" charset="0"/>
              </a:rPr>
              <a:t>Финансовое управление</a:t>
            </a:r>
          </a:p>
          <a:p>
            <a:pPr algn="ctr" fontAlgn="auto">
              <a:lnSpc>
                <a:spcPct val="150000"/>
              </a:lnSpc>
              <a:spcBef>
                <a:spcPts val="0"/>
              </a:spcBef>
              <a:spcAft>
                <a:spcPts val="0"/>
              </a:spcAft>
              <a:defRPr/>
            </a:pPr>
            <a:r>
              <a:rPr lang="ru-RU" sz="2000" dirty="0">
                <a:solidFill>
                  <a:prstClr val="black"/>
                </a:solidFill>
                <a:cs typeface="Tahoma" pitchFamily="34" charset="0"/>
              </a:rPr>
              <a:t>администрации МОГО «Ухта»</a:t>
            </a: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EA5EA53F-FEF5-4344-B6E3-9122770A5D7F}"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99E2C37-A17C-4FB7-A6A2-B294920286EB}"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2934152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5"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normAutofit/>
          </a:bodyPr>
          <a:lstStyle>
            <a:lvl1pPr marL="342900" indent="-342900">
              <a:buClr>
                <a:schemeClr val="accent6">
                  <a:lumMod val="50000"/>
                </a:schemeClr>
              </a:buClr>
              <a:buFont typeface="Wingdings" pitchFamily="2" charset="2"/>
              <a:buChar char="Ø"/>
              <a:defRPr sz="2000">
                <a:latin typeface="Tahoma" pitchFamily="34" charset="0"/>
                <a:cs typeface="Tahoma" pitchFamily="34" charset="0"/>
              </a:defRPr>
            </a:lvl1pPr>
            <a:lvl2pPr>
              <a:defRPr sz="2000">
                <a:latin typeface="Tahoma" pitchFamily="34" charset="0"/>
                <a:cs typeface="Tahoma" pitchFamily="34" charset="0"/>
              </a:defRPr>
            </a:lvl2pPr>
            <a:lvl3pPr>
              <a:defRPr sz="2000">
                <a:latin typeface="Tahoma" pitchFamily="34" charset="0"/>
                <a:cs typeface="Tahoma" pitchFamily="34" charset="0"/>
              </a:defRPr>
            </a:lvl3pPr>
            <a:lvl4pPr>
              <a:defRPr sz="2000">
                <a:latin typeface="Tahoma" pitchFamily="34" charset="0"/>
                <a:cs typeface="Tahoma" pitchFamily="34" charset="0"/>
              </a:defRPr>
            </a:lvl4pPr>
            <a:lvl5pPr>
              <a:defRPr sz="2000">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Дата 3"/>
          <p:cNvSpPr>
            <a:spLocks noGrp="1"/>
          </p:cNvSpPr>
          <p:nvPr>
            <p:ph type="dt" sz="half" idx="10"/>
          </p:nvPr>
        </p:nvSpPr>
        <p:spPr/>
        <p:txBody>
          <a:bodyPr/>
          <a:lstStyle>
            <a:lvl1pPr>
              <a:defRPr/>
            </a:lvl1pPr>
          </a:lstStyle>
          <a:p>
            <a:pPr>
              <a:defRPr/>
            </a:pPr>
            <a:fld id="{93E80868-FF31-4865-ABFB-85964F888626}" type="datetime1">
              <a:rPr lang="ru-RU">
                <a:solidFill>
                  <a:prstClr val="black">
                    <a:tint val="75000"/>
                  </a:prstClr>
                </a:solidFill>
              </a:rPr>
              <a:pPr>
                <a:defRPr/>
              </a:pPr>
              <a:t>01.12.2017</a:t>
            </a:fld>
            <a:endParaRPr lang="ru-RU" dirty="0">
              <a:solidFill>
                <a:prstClr val="black">
                  <a:tint val="75000"/>
                </a:prst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pPr>
              <a:defRPr/>
            </a:pPr>
            <a:fld id="{441E5C4E-6DA8-4A4B-8387-6EA77005CAB4}"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203654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4"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Дата 3"/>
          <p:cNvSpPr>
            <a:spLocks noGrp="1"/>
          </p:cNvSpPr>
          <p:nvPr>
            <p:ph type="dt" sz="half" idx="10"/>
          </p:nvPr>
        </p:nvSpPr>
        <p:spPr/>
        <p:txBody>
          <a:bodyPr/>
          <a:lstStyle>
            <a:lvl1pPr>
              <a:defRPr/>
            </a:lvl1pPr>
          </a:lstStyle>
          <a:p>
            <a:pPr>
              <a:defRPr/>
            </a:pPr>
            <a:fld id="{907C93F5-31FD-4BB2-AAD7-745F711DF621}"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pPr>
              <a:defRPr/>
            </a:pPr>
            <a:fld id="{F0F04D73-3766-4848-A523-DA36DACA25AA}"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2286092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C8DD55A-F56F-46B1-8C65-779DA43B0B24}"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756811F-EBD1-4F94-B8FD-50FE6BFF1175}"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4110119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E8BBDA-CFE1-4ACC-8DFD-21CB3F1EDA49}"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8B61BB0-6B8A-40E0-865E-05C3E138EB00}"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426334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D32E0D-94F0-43EE-920A-82EF28C722BA}" type="datetime1">
              <a:rPr lang="ru-RU">
                <a:solidFill>
                  <a:prstClr val="black">
                    <a:tint val="75000"/>
                  </a:prstClr>
                </a:solidFill>
              </a:rPr>
              <a:pPr>
                <a:defRPr/>
              </a:pPr>
              <a:t>01.12.2017</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C0FD4C-90A2-48AC-92A1-FB1972403D0D}"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61052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F48166-5833-48AF-925E-93AEE4DA3690}" type="datetime1">
              <a:rPr lang="ru-RU">
                <a:solidFill>
                  <a:prstClr val="black">
                    <a:tint val="75000"/>
                  </a:prstClr>
                </a:solidFill>
              </a:rPr>
              <a:pPr>
                <a:defRPr/>
              </a:pPr>
              <a:t>01.12.2017</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224E99D2-3126-4559-8CAC-1871133A5981}"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169866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F52E83-0E57-4608-B0CC-452EEF9D6930}" type="datetime1">
              <a:rPr lang="ru-RU">
                <a:solidFill>
                  <a:prstClr val="black">
                    <a:tint val="75000"/>
                  </a:prstClr>
                </a:solidFill>
              </a:rPr>
              <a:pPr>
                <a:defRPr/>
              </a:pPr>
              <a:t>01.12.2017</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EE2DFC9-2344-4AB8-83C5-340B761B59AD}"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198347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2529BF-33E0-47D5-851B-94AC2CBEE347}"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0392E7C-2E70-471F-8910-7C3DF8728E4F}"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882492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27F5CB-92F1-4B94-8B0F-CB3950C7C808}"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1C99C4F-7198-4635-B0BE-CB5C4A6EE246}"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6720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387781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360378" y="6161442"/>
            <a:ext cx="2133600" cy="365125"/>
          </a:xfrm>
          <a:prstGeom prst="rect">
            <a:avLst/>
          </a:prstGeom>
        </p:spPr>
        <p:txBody>
          <a:bodyPr/>
          <a:lstStyle/>
          <a:p>
            <a:fld id="{F7425BDB-3BA4-4257-B2DC-80F2851D9C9F}" type="datetimeFigureOut">
              <a:rPr lang="ru-RU" smtClean="0"/>
              <a:pPr/>
              <a:t>01.12.2017</a:t>
            </a:fld>
            <a:endParaRPr lang="ru-RU"/>
          </a:p>
        </p:txBody>
      </p:sp>
      <p:sp>
        <p:nvSpPr>
          <p:cNvPr id="5" name="Footer Placeholder 4"/>
          <p:cNvSpPr>
            <a:spLocks noGrp="1"/>
          </p:cNvSpPr>
          <p:nvPr>
            <p:ph type="ftr" sz="quarter" idx="11"/>
          </p:nvPr>
        </p:nvSpPr>
        <p:spPr>
          <a:xfrm>
            <a:off x="3124200" y="6161442"/>
            <a:ext cx="28956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639264" y="6161442"/>
            <a:ext cx="2133600" cy="365125"/>
          </a:xfrm>
          <a:prstGeom prst="rect">
            <a:avLst/>
          </a:prstGeom>
        </p:spPr>
        <p:txBody>
          <a:bodyPr/>
          <a:lstStyle/>
          <a:p>
            <a:fld id="{9C8A29BF-FD54-4CB5-8BD5-7553D7D703A8}" type="slidenum">
              <a:rPr lang="ru-RU" smtClean="0"/>
              <a:pPr/>
              <a:t>‹#›</a:t>
            </a:fld>
            <a:endParaRPr lang="ru-RU"/>
          </a:p>
        </p:txBody>
      </p:sp>
      <p:sp>
        <p:nvSpPr>
          <p:cNvPr id="11" name="Title 10"/>
          <p:cNvSpPr>
            <a:spLocks noGrp="1"/>
          </p:cNvSpPr>
          <p:nvPr>
            <p:ph type="title"/>
          </p:nvPr>
        </p:nvSpPr>
        <p:spPr>
          <a:xfrm>
            <a:off x="688490" y="570156"/>
            <a:ext cx="7756263" cy="1054250"/>
          </a:xfrm>
          <a:prstGeom prst="rect">
            <a:avLst/>
          </a:prstGeom>
        </p:spPr>
        <p:txBody>
          <a:bodyPr/>
          <a:lstStyle/>
          <a:p>
            <a:r>
              <a:rPr lang="ru-RU" smtClean="0"/>
              <a:t>Образец заголовка</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8326CA-64BD-44EC-B4C8-E2EED5E5794A}"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35D749E-8338-4C8A-AEA2-30F1858682E7}"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58683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EE82B4-491C-4247-B1FB-1E009F4A178B}"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656A53-AB54-44CF-B331-B277966D8460}"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937078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6"/>
          <p:cNvSpPr txBox="1"/>
          <p:nvPr/>
        </p:nvSpPr>
        <p:spPr>
          <a:xfrm>
            <a:off x="1258888" y="115888"/>
            <a:ext cx="7329487" cy="9540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lnSpc>
                <a:spcPct val="150000"/>
              </a:lnSpc>
              <a:spcBef>
                <a:spcPts val="0"/>
              </a:spcBef>
              <a:spcAft>
                <a:spcPts val="0"/>
              </a:spcAft>
              <a:defRPr/>
            </a:pPr>
            <a:r>
              <a:rPr lang="ru-RU" sz="2000" dirty="0">
                <a:solidFill>
                  <a:prstClr val="black"/>
                </a:solidFill>
                <a:cs typeface="Tahoma" pitchFamily="34" charset="0"/>
              </a:rPr>
              <a:t>Финансовое управление</a:t>
            </a:r>
          </a:p>
          <a:p>
            <a:pPr algn="ctr" fontAlgn="auto">
              <a:lnSpc>
                <a:spcPct val="150000"/>
              </a:lnSpc>
              <a:spcBef>
                <a:spcPts val="0"/>
              </a:spcBef>
              <a:spcAft>
                <a:spcPts val="0"/>
              </a:spcAft>
              <a:defRPr/>
            </a:pPr>
            <a:r>
              <a:rPr lang="ru-RU" sz="2000" dirty="0">
                <a:solidFill>
                  <a:prstClr val="black"/>
                </a:solidFill>
                <a:cs typeface="Tahoma" pitchFamily="34" charset="0"/>
              </a:rPr>
              <a:t>администрации МОГО «Ухта»</a:t>
            </a: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EA5EA53F-FEF5-4344-B6E3-9122770A5D7F}"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99E2C37-A17C-4FB7-A6A2-B294920286EB}"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2890252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5"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normAutofit/>
          </a:bodyPr>
          <a:lstStyle>
            <a:lvl1pPr marL="342900" indent="-342900">
              <a:buClr>
                <a:schemeClr val="accent6">
                  <a:lumMod val="50000"/>
                </a:schemeClr>
              </a:buClr>
              <a:buFont typeface="Wingdings" pitchFamily="2" charset="2"/>
              <a:buChar char="Ø"/>
              <a:defRPr sz="2000">
                <a:latin typeface="Tahoma" pitchFamily="34" charset="0"/>
                <a:cs typeface="Tahoma" pitchFamily="34" charset="0"/>
              </a:defRPr>
            </a:lvl1pPr>
            <a:lvl2pPr>
              <a:defRPr sz="2000">
                <a:latin typeface="Tahoma" pitchFamily="34" charset="0"/>
                <a:cs typeface="Tahoma" pitchFamily="34" charset="0"/>
              </a:defRPr>
            </a:lvl2pPr>
            <a:lvl3pPr>
              <a:defRPr sz="2000">
                <a:latin typeface="Tahoma" pitchFamily="34" charset="0"/>
                <a:cs typeface="Tahoma" pitchFamily="34" charset="0"/>
              </a:defRPr>
            </a:lvl3pPr>
            <a:lvl4pPr>
              <a:defRPr sz="2000">
                <a:latin typeface="Tahoma" pitchFamily="34" charset="0"/>
                <a:cs typeface="Tahoma" pitchFamily="34" charset="0"/>
              </a:defRPr>
            </a:lvl4pPr>
            <a:lvl5pPr>
              <a:defRPr sz="2000">
                <a:latin typeface="Tahoma" pitchFamily="34" charset="0"/>
                <a:cs typeface="Tahom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Дата 3"/>
          <p:cNvSpPr>
            <a:spLocks noGrp="1"/>
          </p:cNvSpPr>
          <p:nvPr>
            <p:ph type="dt" sz="half" idx="10"/>
          </p:nvPr>
        </p:nvSpPr>
        <p:spPr/>
        <p:txBody>
          <a:bodyPr/>
          <a:lstStyle>
            <a:lvl1pPr>
              <a:defRPr/>
            </a:lvl1pPr>
          </a:lstStyle>
          <a:p>
            <a:pPr>
              <a:defRPr/>
            </a:pPr>
            <a:fld id="{93E80868-FF31-4865-ABFB-85964F888626}" type="datetime1">
              <a:rPr lang="ru-RU">
                <a:solidFill>
                  <a:prstClr val="black">
                    <a:tint val="75000"/>
                  </a:prstClr>
                </a:solidFill>
              </a:rPr>
              <a:pPr>
                <a:defRPr/>
              </a:pPr>
              <a:t>01.12.2017</a:t>
            </a:fld>
            <a:endParaRPr lang="ru-RU" dirty="0">
              <a:solidFill>
                <a:prstClr val="black">
                  <a:tint val="75000"/>
                </a:prst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pPr>
              <a:defRPr/>
            </a:pPr>
            <a:fld id="{441E5C4E-6DA8-4A4B-8387-6EA77005CAB4}"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4207789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TextBox 7"/>
          <p:cNvSpPr txBox="1"/>
          <p:nvPr/>
        </p:nvSpPr>
        <p:spPr>
          <a:xfrm>
            <a:off x="1274763" y="271463"/>
            <a:ext cx="2282825" cy="6080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fontAlgn="auto">
              <a:lnSpc>
                <a:spcPct val="150000"/>
              </a:lnSpc>
              <a:spcBef>
                <a:spcPts val="0"/>
              </a:spcBef>
              <a:spcAft>
                <a:spcPts val="0"/>
              </a:spcAft>
              <a:defRPr/>
            </a:pPr>
            <a:r>
              <a:rPr lang="ru-RU" sz="1200" dirty="0">
                <a:solidFill>
                  <a:prstClr val="black"/>
                </a:solidFill>
                <a:cs typeface="Tahoma" pitchFamily="34" charset="0"/>
              </a:rPr>
              <a:t>Финансовое управление</a:t>
            </a:r>
          </a:p>
          <a:p>
            <a:pPr fontAlgn="auto">
              <a:lnSpc>
                <a:spcPct val="150000"/>
              </a:lnSpc>
              <a:spcBef>
                <a:spcPts val="0"/>
              </a:spcBef>
              <a:spcAft>
                <a:spcPts val="0"/>
              </a:spcAft>
              <a:defRPr/>
            </a:pPr>
            <a:r>
              <a:rPr lang="ru-RU" sz="1200" dirty="0">
                <a:solidFill>
                  <a:prstClr val="black"/>
                </a:solidFill>
                <a:cs typeface="Tahoma" pitchFamily="34" charset="0"/>
              </a:rPr>
              <a:t>администрации МОГО «Ухта»</a:t>
            </a:r>
          </a:p>
        </p:txBody>
      </p:sp>
      <p:cxnSp>
        <p:nvCxnSpPr>
          <p:cNvPr id="4" name="Прямая соединительная линия 8"/>
          <p:cNvCxnSpPr/>
          <p:nvPr/>
        </p:nvCxnSpPr>
        <p:spPr>
          <a:xfrm>
            <a:off x="3503613" y="0"/>
            <a:ext cx="0" cy="1052513"/>
          </a:xfrm>
          <a:prstGeom prst="line">
            <a:avLst/>
          </a:prstGeom>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Дата 3"/>
          <p:cNvSpPr>
            <a:spLocks noGrp="1"/>
          </p:cNvSpPr>
          <p:nvPr>
            <p:ph type="dt" sz="half" idx="10"/>
          </p:nvPr>
        </p:nvSpPr>
        <p:spPr/>
        <p:txBody>
          <a:bodyPr/>
          <a:lstStyle>
            <a:lvl1pPr>
              <a:defRPr/>
            </a:lvl1pPr>
          </a:lstStyle>
          <a:p>
            <a:pPr>
              <a:defRPr/>
            </a:pPr>
            <a:fld id="{907C93F5-31FD-4BB2-AAD7-745F711DF621}"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a:xfrm>
            <a:off x="7011988" y="6492875"/>
            <a:ext cx="2133600" cy="365125"/>
          </a:xfrm>
        </p:spPr>
        <p:txBody>
          <a:bodyPr/>
          <a:lstStyle>
            <a:lvl1pPr>
              <a:defRPr>
                <a:solidFill>
                  <a:schemeClr val="tx1"/>
                </a:solidFill>
                <a:latin typeface="Tahoma" pitchFamily="34" charset="0"/>
                <a:cs typeface="Tahoma" pitchFamily="34" charset="0"/>
              </a:defRPr>
            </a:lvl1pPr>
          </a:lstStyle>
          <a:p>
            <a:pPr>
              <a:defRPr/>
            </a:pPr>
            <a:fld id="{F0F04D73-3766-4848-A523-DA36DACA25AA}"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68710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C8DD55A-F56F-46B1-8C65-779DA43B0B24}"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756811F-EBD1-4F94-B8FD-50FE6BFF1175}"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476305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E8BBDA-CFE1-4ACC-8DFD-21CB3F1EDA49}"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8B61BB0-6B8A-40E0-865E-05C3E138EB00}"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455423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D32E0D-94F0-43EE-920A-82EF28C722BA}" type="datetime1">
              <a:rPr lang="ru-RU">
                <a:solidFill>
                  <a:prstClr val="black">
                    <a:tint val="75000"/>
                  </a:prstClr>
                </a:solidFill>
              </a:rPr>
              <a:pPr>
                <a:defRPr/>
              </a:pPr>
              <a:t>01.12.2017</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C0FD4C-90A2-48AC-92A1-FB1972403D0D}"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4182885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F48166-5833-48AF-925E-93AEE4DA3690}" type="datetime1">
              <a:rPr lang="ru-RU">
                <a:solidFill>
                  <a:prstClr val="black">
                    <a:tint val="75000"/>
                  </a:prstClr>
                </a:solidFill>
              </a:rPr>
              <a:pPr>
                <a:defRPr/>
              </a:pPr>
              <a:t>01.12.2017</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224E99D2-3126-4559-8CAC-1871133A5981}"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706579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DF52E83-0E57-4608-B0CC-452EEF9D6930}" type="datetime1">
              <a:rPr lang="ru-RU">
                <a:solidFill>
                  <a:prstClr val="black">
                    <a:tint val="75000"/>
                  </a:prstClr>
                </a:solidFill>
              </a:rPr>
              <a:pPr>
                <a:defRPr/>
              </a:pPr>
              <a:t>01.12.2017</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EE2DFC9-2344-4AB8-83C5-340B761B59AD}"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99623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477000" y="76200"/>
            <a:ext cx="2514600" cy="288925"/>
          </a:xfrm>
          <a:prstGeom prst="rect">
            <a:avLst/>
          </a:prstGeom>
        </p:spPr>
        <p:txBody>
          <a:bodyPr/>
          <a:lstStyle/>
          <a:p>
            <a:fld id="{94B7499E-3031-413E-B01E-B94970708CAA}" type="datetime4">
              <a:rPr lang="en-US" smtClean="0"/>
              <a:pPr/>
              <a:t>December 1, 2017</a:t>
            </a:fld>
            <a:endParaRPr lang="en-US"/>
          </a:p>
        </p:txBody>
      </p:sp>
      <p:sp>
        <p:nvSpPr>
          <p:cNvPr id="24" name="Нижний колонтитул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Номер слайда 6"/>
          <p:cNvSpPr>
            <a:spLocks noGrp="1"/>
          </p:cNvSpPr>
          <p:nvPr>
            <p:ph type="sldNum" sz="quarter" idx="12"/>
          </p:nvPr>
        </p:nvSpPr>
        <p:spPr>
          <a:xfrm>
            <a:off x="8229600" y="6477000"/>
            <a:ext cx="762000" cy="244475"/>
          </a:xfrm>
          <a:prstGeom prst="rect">
            <a:avLst/>
          </a:prstGeom>
        </p:spPr>
        <p:txBody>
          <a:bodyPr/>
          <a:lstStyle/>
          <a:p>
            <a:fld id="{2754ED01-E2A0-4C1E-8E21-014B9904157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2529BF-33E0-47D5-851B-94AC2CBEE347}"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0392E7C-2E70-471F-8910-7C3DF8728E4F}"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2465593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27F5CB-92F1-4B94-8B0F-CB3950C7C808}" type="datetime1">
              <a:rPr lang="ru-RU">
                <a:solidFill>
                  <a:prstClr val="black">
                    <a:tint val="75000"/>
                  </a:prstClr>
                </a:solidFill>
              </a:rPr>
              <a:pPr>
                <a:defRPr/>
              </a:pPr>
              <a:t>01.12.2017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1C99C4F-7198-4635-B0BE-CB5C4A6EE246}"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574043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8326CA-64BD-44EC-B4C8-E2EED5E5794A}"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35D749E-8338-4C8A-AEA2-30F1858682E7}"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1085207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EE82B4-491C-4247-B1FB-1E009F4A178B}"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656A53-AB54-44CF-B331-B277966D8460}" type="slidenum">
              <a:rPr lang="ru-RU">
                <a:solidFill>
                  <a:prstClr val="black"/>
                </a:solidFill>
              </a:rPr>
              <a:pPr>
                <a:defRPr/>
              </a:pPr>
              <a:t>‹#›</a:t>
            </a:fld>
            <a:endParaRPr lang="ru-RU" dirty="0">
              <a:solidFill>
                <a:prstClr val="black"/>
              </a:solidFill>
            </a:endParaRPr>
          </a:p>
        </p:txBody>
      </p:sp>
    </p:spTree>
    <p:extLst>
      <p:ext uri="{BB962C8B-B14F-4D97-AF65-F5344CB8AC3E}">
        <p14:creationId xmlns="" xmlns:p14="http://schemas.microsoft.com/office/powerpoint/2010/main" val="375213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fld id="{EA5EA53F-FEF5-4344-B6E3-9122770A5D7F}"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899E2C37-A17C-4FB7-A6A2-B294920286EB}" type="slidenum">
              <a:rPr lang="ru-RU" smtClean="0">
                <a:solidFill>
                  <a:prstClr val="black"/>
                </a:solidFill>
              </a:rPr>
              <a:pPr>
                <a:def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pPr>
              <a:defRPr/>
            </a:pPr>
            <a:endParaRPr lang="ru-RU">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fld id="{93E80868-FF31-4865-ABFB-85964F888626}"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1E5C4E-6DA8-4A4B-8387-6EA77005CAB4}"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C8DD55A-F56F-46B1-8C65-779DA43B0B24}"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56811F-EBD1-4F94-B8FD-50FE6BFF1175}" type="slidenum">
              <a:rPr lang="ru-RU" smtClean="0">
                <a:solidFill>
                  <a:prstClr val="black"/>
                </a:solidFill>
              </a:rPr>
              <a:pPr>
                <a:defRPr/>
              </a:pPr>
              <a:t>‹#›</a:t>
            </a:fld>
            <a:endParaRPr lang="ru-RU" dirty="0">
              <a:solidFill>
                <a:prstClr val="black"/>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pPr>
              <a:defRPr/>
            </a:pPr>
            <a:fld id="{05E8BBDA-CFE1-4ACC-8DFD-21CB3F1EDA49}"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8B61BB0-6B8A-40E0-865E-05C3E138EB00}" type="slidenum">
              <a:rPr lang="ru-RU" smtClean="0">
                <a:solidFill>
                  <a:prstClr val="black"/>
                </a:solidFill>
              </a:rPr>
              <a:pPr>
                <a:defRPr/>
              </a:pPr>
              <a:t>‹#›</a:t>
            </a:fld>
            <a:endParaRPr lang="ru-RU" dirty="0">
              <a:solidFill>
                <a:prstClr val="black"/>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8BD32E0D-94F0-43EE-920A-82EF28C722BA}"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6C0FD4C-90A2-48AC-92A1-FB1972403D0D}" type="slidenum">
              <a:rPr lang="ru-RU" smtClean="0">
                <a:solidFill>
                  <a:prstClr val="black"/>
                </a:solidFill>
              </a:rPr>
              <a:pPr>
                <a:defRPr/>
              </a:pPr>
              <a:t>‹#›</a:t>
            </a:fld>
            <a:endParaRPr lang="ru-RU" dirty="0">
              <a:solidFill>
                <a:prstClr val="black"/>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B5F48166-5833-48AF-925E-93AEE4DA3690}"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24E99D2-3126-4559-8CAC-1871133A5981}"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Весна">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1914677"/>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DF52E83-0E57-4608-B0CC-452EEF9D6930}"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EE2DFC9-2344-4AB8-83C5-340B761B59AD}"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72529BF-33E0-47D5-851B-94AC2CBEE347}"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0392E7C-2E70-471F-8910-7C3DF8728E4F}"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DF27F5CB-92F1-4B94-8B0F-CB3950C7C808}"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1C99C4F-7198-4635-B0BE-CB5C4A6EE246}"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88326CA-64BD-44EC-B4C8-E2EED5E5794A}"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5D749E-8338-4C8A-AEA2-30F1858682E7}"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4EE82B4-491C-4247-B1FB-1E009F4A178B}" type="datetime1">
              <a:rPr lang="ru-RU" smtClean="0">
                <a:solidFill>
                  <a:prstClr val="black">
                    <a:tint val="75000"/>
                  </a:prstClr>
                </a:solidFill>
              </a:rPr>
              <a:pPr>
                <a:defRPr/>
              </a:pPr>
              <a:t>01.12.2017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2656A53-AB54-44CF-B331-B277966D8460}" type="slidenum">
              <a:rPr lang="ru-RU" smtClean="0">
                <a:solidFill>
                  <a:prstClr val="black"/>
                </a:solidFill>
              </a:rPr>
              <a:pPr>
                <a:defRPr/>
              </a:pPr>
              <a:t>‹#›</a:t>
            </a:fld>
            <a:endParaRPr lang="ru-RU"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32505145"/>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8143112"/>
      </p:ext>
    </p:extLst>
  </p:cSld>
  <p:clrMapOvr>
    <a:masterClrMapping/>
  </p:clrMapOvr>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10.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1.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8.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9.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41028" y="-484008"/>
            <a:ext cx="9406999" cy="6342827"/>
          </a:xfrm>
          <a:prstGeom prst="rect">
            <a:avLst/>
          </a:prstGeom>
        </p:spPr>
      </p:pic>
      <p:grpSp>
        <p:nvGrpSpPr>
          <p:cNvPr id="2" name="Группа 1"/>
          <p:cNvGrpSpPr/>
          <p:nvPr/>
        </p:nvGrpSpPr>
        <p:grpSpPr>
          <a:xfrm>
            <a:off x="-125174" y="5227722"/>
            <a:ext cx="9348366" cy="2137616"/>
            <a:chOff x="-175244" y="7318810"/>
            <a:chExt cx="13087712" cy="2992663"/>
          </a:xfrm>
        </p:grpSpPr>
        <p:sp>
          <p:nvSpPr>
            <p:cNvPr id="173" name="Равнобедренный треугольник 21"/>
            <p:cNvSpPr/>
            <p:nvPr/>
          </p:nvSpPr>
          <p:spPr>
            <a:xfrm rot="1472363">
              <a:off x="678168" y="8208432"/>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Полилиния 173"/>
            <p:cNvSpPr/>
            <p:nvPr/>
          </p:nvSpPr>
          <p:spPr>
            <a:xfrm rot="5400000">
              <a:off x="-58330" y="7598402"/>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Freeform 46"/>
            <p:cNvSpPr>
              <a:spLocks/>
            </p:cNvSpPr>
            <p:nvPr/>
          </p:nvSpPr>
          <p:spPr bwMode="auto">
            <a:xfrm>
              <a:off x="473112" y="7748844"/>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6" name="Овал 1"/>
            <p:cNvSpPr/>
            <p:nvPr/>
          </p:nvSpPr>
          <p:spPr>
            <a:xfrm>
              <a:off x="293092" y="8129844"/>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Freeform 15"/>
            <p:cNvSpPr>
              <a:spLocks/>
            </p:cNvSpPr>
            <p:nvPr/>
          </p:nvSpPr>
          <p:spPr bwMode="auto">
            <a:xfrm>
              <a:off x="-175244" y="822902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8" name="Freeform 8"/>
            <p:cNvSpPr>
              <a:spLocks/>
            </p:cNvSpPr>
            <p:nvPr/>
          </p:nvSpPr>
          <p:spPr bwMode="auto">
            <a:xfrm>
              <a:off x="760159" y="77311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9" name="Freeform 8"/>
            <p:cNvSpPr>
              <a:spLocks/>
            </p:cNvSpPr>
            <p:nvPr/>
          </p:nvSpPr>
          <p:spPr bwMode="auto">
            <a:xfrm>
              <a:off x="519304" y="9018760"/>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0" name="Freeform 8"/>
            <p:cNvSpPr>
              <a:spLocks/>
            </p:cNvSpPr>
            <p:nvPr/>
          </p:nvSpPr>
          <p:spPr bwMode="auto">
            <a:xfrm>
              <a:off x="1208525" y="8695421"/>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1" name="Freeform 62"/>
            <p:cNvSpPr>
              <a:spLocks/>
            </p:cNvSpPr>
            <p:nvPr/>
          </p:nvSpPr>
          <p:spPr bwMode="auto">
            <a:xfrm rot="20972167">
              <a:off x="1502142"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2" name="Freeform 16"/>
            <p:cNvSpPr>
              <a:spLocks/>
            </p:cNvSpPr>
            <p:nvPr/>
          </p:nvSpPr>
          <p:spPr bwMode="auto">
            <a:xfrm>
              <a:off x="1623547" y="8129844"/>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3" name="Овал 1"/>
            <p:cNvSpPr/>
            <p:nvPr/>
          </p:nvSpPr>
          <p:spPr>
            <a:xfrm rot="11700000">
              <a:off x="1167974" y="7672815"/>
              <a:ext cx="668336" cy="802942"/>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 name="Равнобедренный треугольник 21"/>
            <p:cNvSpPr/>
            <p:nvPr/>
          </p:nvSpPr>
          <p:spPr>
            <a:xfrm>
              <a:off x="-130075" y="884054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Freeform 46"/>
            <p:cNvSpPr>
              <a:spLocks/>
            </p:cNvSpPr>
            <p:nvPr/>
          </p:nvSpPr>
          <p:spPr bwMode="auto">
            <a:xfrm>
              <a:off x="2170479"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9" name="Равнобедренный треугольник 21"/>
            <p:cNvSpPr/>
            <p:nvPr/>
          </p:nvSpPr>
          <p:spPr>
            <a:xfrm rot="20627675">
              <a:off x="373949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олилиния 189"/>
            <p:cNvSpPr/>
            <p:nvPr/>
          </p:nvSpPr>
          <p:spPr>
            <a:xfrm rot="5400000">
              <a:off x="4659135"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Freeform 46"/>
            <p:cNvSpPr>
              <a:spLocks/>
            </p:cNvSpPr>
            <p:nvPr/>
          </p:nvSpPr>
          <p:spPr bwMode="auto">
            <a:xfrm>
              <a:off x="4326513"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2" name="Овал 1"/>
            <p:cNvSpPr/>
            <p:nvPr/>
          </p:nvSpPr>
          <p:spPr>
            <a:xfrm>
              <a:off x="4403668"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Freeform 15"/>
            <p:cNvSpPr>
              <a:spLocks/>
            </p:cNvSpPr>
            <p:nvPr/>
          </p:nvSpPr>
          <p:spPr bwMode="auto">
            <a:xfrm>
              <a:off x="4906940"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4" name="Freeform 8"/>
            <p:cNvSpPr>
              <a:spLocks/>
            </p:cNvSpPr>
            <p:nvPr/>
          </p:nvSpPr>
          <p:spPr bwMode="auto">
            <a:xfrm>
              <a:off x="3929323"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6" name="Freeform 8"/>
            <p:cNvSpPr>
              <a:spLocks/>
            </p:cNvSpPr>
            <p:nvPr/>
          </p:nvSpPr>
          <p:spPr bwMode="auto">
            <a:xfrm>
              <a:off x="3433253"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8" name="Равнобедренный треугольник 21"/>
            <p:cNvSpPr/>
            <p:nvPr/>
          </p:nvSpPr>
          <p:spPr>
            <a:xfrm>
              <a:off x="4340541"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4"/>
            <p:cNvSpPr/>
            <p:nvPr/>
          </p:nvSpPr>
          <p:spPr>
            <a:xfrm rot="20163581" flipH="1">
              <a:off x="5134031"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Полилиния 200"/>
            <p:cNvSpPr/>
            <p:nvPr/>
          </p:nvSpPr>
          <p:spPr>
            <a:xfrm>
              <a:off x="2592553"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Freeform 15"/>
            <p:cNvSpPr>
              <a:spLocks/>
            </p:cNvSpPr>
            <p:nvPr/>
          </p:nvSpPr>
          <p:spPr bwMode="auto">
            <a:xfrm rot="21264199">
              <a:off x="3369833"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3" name="Freeform 46"/>
            <p:cNvSpPr>
              <a:spLocks/>
            </p:cNvSpPr>
            <p:nvPr/>
          </p:nvSpPr>
          <p:spPr bwMode="auto">
            <a:xfrm rot="16200000">
              <a:off x="2963314"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4" name="Freeform 8"/>
            <p:cNvSpPr>
              <a:spLocks/>
            </p:cNvSpPr>
            <p:nvPr/>
          </p:nvSpPr>
          <p:spPr bwMode="auto">
            <a:xfrm rot="19800000">
              <a:off x="1947860" y="7318810"/>
              <a:ext cx="939958" cy="838887"/>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5" name="Freeform 62"/>
            <p:cNvSpPr>
              <a:spLocks/>
            </p:cNvSpPr>
            <p:nvPr/>
          </p:nvSpPr>
          <p:spPr bwMode="auto">
            <a:xfrm rot="627833" flipH="1">
              <a:off x="12244131"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6" name="Freeform 16"/>
            <p:cNvSpPr>
              <a:spLocks/>
            </p:cNvSpPr>
            <p:nvPr/>
          </p:nvSpPr>
          <p:spPr bwMode="auto">
            <a:xfrm flipH="1">
              <a:off x="11888342" y="7465181"/>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7" name="Овал 14"/>
            <p:cNvSpPr/>
            <p:nvPr/>
          </p:nvSpPr>
          <p:spPr>
            <a:xfrm rot="20700000" flipH="1" flipV="1">
              <a:off x="5437143" y="7931398"/>
              <a:ext cx="536464" cy="860824"/>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Равнобедренный треугольник 21"/>
            <p:cNvSpPr/>
            <p:nvPr/>
          </p:nvSpPr>
          <p:spPr>
            <a:xfrm rot="10800000" flipH="1" flipV="1">
              <a:off x="6393725" y="8840549"/>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Freeform 15"/>
            <p:cNvSpPr>
              <a:spLocks/>
            </p:cNvSpPr>
            <p:nvPr/>
          </p:nvSpPr>
          <p:spPr bwMode="auto">
            <a:xfrm rot="19800000" flipH="1" flipV="1">
              <a:off x="6938279" y="8476117"/>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1" name="Freeform 8"/>
            <p:cNvSpPr>
              <a:spLocks/>
            </p:cNvSpPr>
            <p:nvPr/>
          </p:nvSpPr>
          <p:spPr bwMode="auto">
            <a:xfrm rot="19800000" flipH="1" flipV="1">
              <a:off x="6111640" y="839033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2" name="Freeform 8"/>
            <p:cNvSpPr>
              <a:spLocks/>
            </p:cNvSpPr>
            <p:nvPr/>
          </p:nvSpPr>
          <p:spPr bwMode="auto">
            <a:xfrm rot="19800000" flipH="1" flipV="1">
              <a:off x="5676427" y="901496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4" name="Равнобедренный треугольник 21"/>
            <p:cNvSpPr/>
            <p:nvPr/>
          </p:nvSpPr>
          <p:spPr>
            <a:xfrm rot="19800000" flipH="1" flipV="1">
              <a:off x="6134156" y="748231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Freeform 46"/>
            <p:cNvSpPr>
              <a:spLocks/>
            </p:cNvSpPr>
            <p:nvPr/>
          </p:nvSpPr>
          <p:spPr bwMode="auto">
            <a:xfrm flipH="1">
              <a:off x="11986956"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9" name="Равнобедренный треугольник 21"/>
            <p:cNvSpPr/>
            <p:nvPr/>
          </p:nvSpPr>
          <p:spPr>
            <a:xfrm rot="972325" flipH="1">
              <a:off x="997584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Полилиния 219"/>
            <p:cNvSpPr/>
            <p:nvPr/>
          </p:nvSpPr>
          <p:spPr>
            <a:xfrm rot="16200000" flipH="1">
              <a:off x="9299480"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Freeform 46"/>
            <p:cNvSpPr>
              <a:spLocks/>
            </p:cNvSpPr>
            <p:nvPr/>
          </p:nvSpPr>
          <p:spPr bwMode="auto">
            <a:xfrm flipH="1">
              <a:off x="9830922"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2" name="Овал 1"/>
            <p:cNvSpPr/>
            <p:nvPr/>
          </p:nvSpPr>
          <p:spPr>
            <a:xfrm flipH="1">
              <a:off x="9650902"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Freeform 15"/>
            <p:cNvSpPr>
              <a:spLocks/>
            </p:cNvSpPr>
            <p:nvPr/>
          </p:nvSpPr>
          <p:spPr bwMode="auto">
            <a:xfrm flipH="1">
              <a:off x="8990145"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4" name="Freeform 8"/>
            <p:cNvSpPr>
              <a:spLocks/>
            </p:cNvSpPr>
            <p:nvPr/>
          </p:nvSpPr>
          <p:spPr bwMode="auto">
            <a:xfrm flipH="1">
              <a:off x="10070265"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6" name="Freeform 8"/>
            <p:cNvSpPr>
              <a:spLocks/>
            </p:cNvSpPr>
            <p:nvPr/>
          </p:nvSpPr>
          <p:spPr bwMode="auto">
            <a:xfrm flipH="1">
              <a:off x="10566335"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8" name="Равнобедренный треугольник 21"/>
            <p:cNvSpPr/>
            <p:nvPr/>
          </p:nvSpPr>
          <p:spPr>
            <a:xfrm flipH="1">
              <a:off x="9227735"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0" name="Овал 14"/>
            <p:cNvSpPr/>
            <p:nvPr/>
          </p:nvSpPr>
          <p:spPr>
            <a:xfrm rot="1436419">
              <a:off x="8924789"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1" name="Полилиния 230"/>
            <p:cNvSpPr/>
            <p:nvPr/>
          </p:nvSpPr>
          <p:spPr>
            <a:xfrm flipH="1">
              <a:off x="11113951"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Freeform 15"/>
            <p:cNvSpPr>
              <a:spLocks/>
            </p:cNvSpPr>
            <p:nvPr/>
          </p:nvSpPr>
          <p:spPr bwMode="auto">
            <a:xfrm rot="335801" flipH="1">
              <a:off x="10701825"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3" name="Freeform 46"/>
            <p:cNvSpPr>
              <a:spLocks/>
            </p:cNvSpPr>
            <p:nvPr/>
          </p:nvSpPr>
          <p:spPr bwMode="auto">
            <a:xfrm rot="5400000" flipH="1">
              <a:off x="11194121"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5" name="Полилиния 234"/>
            <p:cNvSpPr/>
            <p:nvPr/>
          </p:nvSpPr>
          <p:spPr>
            <a:xfrm flipH="1">
              <a:off x="8077484" y="7885740"/>
              <a:ext cx="283334" cy="3770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6" name="Полилиния 235"/>
            <p:cNvSpPr/>
            <p:nvPr/>
          </p:nvSpPr>
          <p:spPr>
            <a:xfrm flipH="1">
              <a:off x="7923754" y="8216754"/>
              <a:ext cx="590794" cy="7862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 name="Полилиния 236"/>
            <p:cNvSpPr/>
            <p:nvPr/>
          </p:nvSpPr>
          <p:spPr>
            <a:xfrm flipH="1">
              <a:off x="7755358" y="8964326"/>
              <a:ext cx="927586" cy="123453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Овал 1"/>
            <p:cNvSpPr/>
            <p:nvPr/>
          </p:nvSpPr>
          <p:spPr>
            <a:xfrm>
              <a:off x="8464220" y="783865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9" name="Овал 1"/>
            <p:cNvSpPr/>
            <p:nvPr/>
          </p:nvSpPr>
          <p:spPr>
            <a:xfrm>
              <a:off x="8724618" y="8551275"/>
              <a:ext cx="171014" cy="205458"/>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 name="Freeform 8"/>
            <p:cNvSpPr>
              <a:spLocks/>
            </p:cNvSpPr>
            <p:nvPr/>
          </p:nvSpPr>
          <p:spPr bwMode="auto">
            <a:xfrm>
              <a:off x="7189299" y="7836170"/>
              <a:ext cx="707709" cy="631611"/>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1" name="Freeform 46"/>
            <p:cNvSpPr>
              <a:spLocks/>
            </p:cNvSpPr>
            <p:nvPr/>
          </p:nvSpPr>
          <p:spPr bwMode="auto">
            <a:xfrm>
              <a:off x="7603443" y="8664283"/>
              <a:ext cx="151916" cy="22506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2" name="Freeform 46"/>
            <p:cNvSpPr>
              <a:spLocks/>
            </p:cNvSpPr>
            <p:nvPr/>
          </p:nvSpPr>
          <p:spPr bwMode="auto">
            <a:xfrm>
              <a:off x="6859600" y="7626765"/>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225" name="Равнобедренный треугольник 21"/>
          <p:cNvSpPr/>
          <p:nvPr/>
        </p:nvSpPr>
        <p:spPr>
          <a:xfrm flipH="1">
            <a:off x="5121879" y="113063"/>
            <a:ext cx="5440937" cy="4775518"/>
          </a:xfrm>
          <a:custGeom>
            <a:avLst/>
            <a:gdLst>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0 w 3379634"/>
              <a:gd name="connsiteY0" fmla="*/ 4132194 h 4195683"/>
              <a:gd name="connsiteX1" fmla="*/ 1253709 w 3379634"/>
              <a:gd name="connsiteY1" fmla="*/ 2388340 h 4195683"/>
              <a:gd name="connsiteX2" fmla="*/ 204865 w 3379634"/>
              <a:gd name="connsiteY2" fmla="*/ 2690614 h 4195683"/>
              <a:gd name="connsiteX3" fmla="*/ 1279294 w 3379634"/>
              <a:gd name="connsiteY3" fmla="*/ 1196129 h 4195683"/>
              <a:gd name="connsiteX4" fmla="*/ 716139 w 3379634"/>
              <a:gd name="connsiteY4" fmla="*/ 1251874 h 4195683"/>
              <a:gd name="connsiteX5" fmla="*/ 1652243 w 3379634"/>
              <a:gd name="connsiteY5" fmla="*/ 0 h 4195683"/>
              <a:gd name="connsiteX6" fmla="*/ 2588347 w 3379634"/>
              <a:gd name="connsiteY6" fmla="*/ 1251874 h 4195683"/>
              <a:gd name="connsiteX7" fmla="*/ 2039998 w 3379634"/>
              <a:gd name="connsiteY7" fmla="*/ 1054397 h 4195683"/>
              <a:gd name="connsiteX8" fmla="*/ 1946914 w 3379634"/>
              <a:gd name="connsiteY8" fmla="*/ 1149071 h 4195683"/>
              <a:gd name="connsiteX9" fmla="*/ 3099621 w 3379634"/>
              <a:gd name="connsiteY9" fmla="*/ 2690614 h 4195683"/>
              <a:gd name="connsiteX10" fmla="*/ 2250145 w 3379634"/>
              <a:gd name="connsiteY10" fmla="*/ 2621702 h 4195683"/>
              <a:gd name="connsiteX11" fmla="*/ 3379634 w 3379634"/>
              <a:gd name="connsiteY11" fmla="*/ 4132194 h 4195683"/>
              <a:gd name="connsiteX12" fmla="*/ 63489 w 3379634"/>
              <a:gd name="connsiteY12" fmla="*/ 4195683 h 4195683"/>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2777447 w 4903372"/>
              <a:gd name="connsiteY0" fmla="*/ 2388340 h 4618944"/>
              <a:gd name="connsiteX1" fmla="*/ 1728603 w 4903372"/>
              <a:gd name="connsiteY1" fmla="*/ 2690614 h 4618944"/>
              <a:gd name="connsiteX2" fmla="*/ 2803032 w 4903372"/>
              <a:gd name="connsiteY2" fmla="*/ 1196129 h 4618944"/>
              <a:gd name="connsiteX3" fmla="*/ 2239877 w 4903372"/>
              <a:gd name="connsiteY3" fmla="*/ 1251874 h 4618944"/>
              <a:gd name="connsiteX4" fmla="*/ 3175981 w 4903372"/>
              <a:gd name="connsiteY4" fmla="*/ 0 h 4618944"/>
              <a:gd name="connsiteX5" fmla="*/ 4112085 w 4903372"/>
              <a:gd name="connsiteY5" fmla="*/ 1251874 h 4618944"/>
              <a:gd name="connsiteX6" fmla="*/ 3563736 w 4903372"/>
              <a:gd name="connsiteY6" fmla="*/ 1054397 h 4618944"/>
              <a:gd name="connsiteX7" fmla="*/ 3470652 w 4903372"/>
              <a:gd name="connsiteY7" fmla="*/ 1149071 h 4618944"/>
              <a:gd name="connsiteX8" fmla="*/ 4623359 w 4903372"/>
              <a:gd name="connsiteY8" fmla="*/ 2690614 h 4618944"/>
              <a:gd name="connsiteX9" fmla="*/ 3773883 w 4903372"/>
              <a:gd name="connsiteY9" fmla="*/ 2621702 h 4618944"/>
              <a:gd name="connsiteX10" fmla="*/ 4903372 w 4903372"/>
              <a:gd name="connsiteY10" fmla="*/ 4132194 h 4618944"/>
              <a:gd name="connsiteX11" fmla="*/ 0 w 4903372"/>
              <a:gd name="connsiteY11"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56247 w 4903372"/>
              <a:gd name="connsiteY8" fmla="*/ 2833333 h 4618944"/>
              <a:gd name="connsiteX9" fmla="*/ 4903372 w 4903372"/>
              <a:gd name="connsiteY9" fmla="*/ 4132194 h 4618944"/>
              <a:gd name="connsiteX10" fmla="*/ 0 w 4903372"/>
              <a:gd name="connsiteY10" fmla="*/ 4618944 h 4618944"/>
              <a:gd name="connsiteX0" fmla="*/ 1728603 w 5466561"/>
              <a:gd name="connsiteY0" fmla="*/ 2690614 h 4618944"/>
              <a:gd name="connsiteX1" fmla="*/ 2803032 w 5466561"/>
              <a:gd name="connsiteY1" fmla="*/ 1196129 h 4618944"/>
              <a:gd name="connsiteX2" fmla="*/ 2239877 w 5466561"/>
              <a:gd name="connsiteY2" fmla="*/ 1251874 h 4618944"/>
              <a:gd name="connsiteX3" fmla="*/ 3175981 w 5466561"/>
              <a:gd name="connsiteY3" fmla="*/ 0 h 4618944"/>
              <a:gd name="connsiteX4" fmla="*/ 4129721 w 5466561"/>
              <a:gd name="connsiteY4" fmla="*/ 1304781 h 4618944"/>
              <a:gd name="connsiteX5" fmla="*/ 3457921 w 5466561"/>
              <a:gd name="connsiteY5" fmla="*/ 1248392 h 4618944"/>
              <a:gd name="connsiteX6" fmla="*/ 3417745 w 5466561"/>
              <a:gd name="connsiteY6" fmla="*/ 1395973 h 4618944"/>
              <a:gd name="connsiteX7" fmla="*/ 4623359 w 5466561"/>
              <a:gd name="connsiteY7" fmla="*/ 2690614 h 4618944"/>
              <a:gd name="connsiteX8" fmla="*/ 3756247 w 5466561"/>
              <a:gd name="connsiteY8" fmla="*/ 2833333 h 4618944"/>
              <a:gd name="connsiteX9" fmla="*/ 4903372 w 5466561"/>
              <a:gd name="connsiteY9" fmla="*/ 4132194 h 4618944"/>
              <a:gd name="connsiteX10" fmla="*/ 0 w 5466561"/>
              <a:gd name="connsiteY10" fmla="*/ 4618944 h 4618944"/>
              <a:gd name="connsiteX0" fmla="*/ 1728603 w 4892480"/>
              <a:gd name="connsiteY0" fmla="*/ 2690614 h 4618944"/>
              <a:gd name="connsiteX1" fmla="*/ 2803032 w 4892480"/>
              <a:gd name="connsiteY1" fmla="*/ 1196129 h 4618944"/>
              <a:gd name="connsiteX2" fmla="*/ 2239877 w 4892480"/>
              <a:gd name="connsiteY2" fmla="*/ 1251874 h 4618944"/>
              <a:gd name="connsiteX3" fmla="*/ 3175981 w 4892480"/>
              <a:gd name="connsiteY3" fmla="*/ 0 h 4618944"/>
              <a:gd name="connsiteX4" fmla="*/ 4129721 w 4892480"/>
              <a:gd name="connsiteY4" fmla="*/ 1304781 h 4618944"/>
              <a:gd name="connsiteX5" fmla="*/ 3457921 w 4892480"/>
              <a:gd name="connsiteY5" fmla="*/ 1248392 h 4618944"/>
              <a:gd name="connsiteX6" fmla="*/ 3417745 w 4892480"/>
              <a:gd name="connsiteY6" fmla="*/ 1395973 h 4618944"/>
              <a:gd name="connsiteX7" fmla="*/ 4623359 w 4892480"/>
              <a:gd name="connsiteY7" fmla="*/ 2690614 h 4618944"/>
              <a:gd name="connsiteX8" fmla="*/ 3756247 w 4892480"/>
              <a:gd name="connsiteY8" fmla="*/ 2833333 h 4618944"/>
              <a:gd name="connsiteX9" fmla="*/ 4268482 w 4892480"/>
              <a:gd name="connsiteY9" fmla="*/ 4238009 h 4618944"/>
              <a:gd name="connsiteX10" fmla="*/ 0 w 4892480"/>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2543" h="4618944">
                <a:moveTo>
                  <a:pt x="0" y="2778793"/>
                </a:moveTo>
                <a:cubicBezTo>
                  <a:pt x="2104092" y="2844979"/>
                  <a:pt x="3348355" y="1168599"/>
                  <a:pt x="3173095" y="1196129"/>
                </a:cubicBezTo>
                <a:cubicBezTo>
                  <a:pt x="2997835" y="1223659"/>
                  <a:pt x="2823638" y="1251874"/>
                  <a:pt x="2609940" y="1251874"/>
                </a:cubicBezTo>
                <a:lnTo>
                  <a:pt x="3546044" y="0"/>
                </a:lnTo>
                <a:cubicBezTo>
                  <a:pt x="3702295" y="467350"/>
                  <a:pt x="3853175" y="882146"/>
                  <a:pt x="4499784" y="1304781"/>
                </a:cubicBezTo>
                <a:cubicBezTo>
                  <a:pt x="5146393" y="1727416"/>
                  <a:pt x="3934889" y="1265526"/>
                  <a:pt x="3827984" y="1248392"/>
                </a:cubicBezTo>
                <a:cubicBezTo>
                  <a:pt x="3721079" y="1231258"/>
                  <a:pt x="3646476" y="1140906"/>
                  <a:pt x="3787808" y="1395973"/>
                </a:cubicBezTo>
                <a:cubicBezTo>
                  <a:pt x="4030957" y="2156723"/>
                  <a:pt x="4937005" y="2451054"/>
                  <a:pt x="4993422" y="2690614"/>
                </a:cubicBezTo>
                <a:cubicBezTo>
                  <a:pt x="5049839" y="2930174"/>
                  <a:pt x="4185456" y="2575434"/>
                  <a:pt x="4126310" y="2833333"/>
                </a:cubicBezTo>
                <a:cubicBezTo>
                  <a:pt x="4067164" y="3091232"/>
                  <a:pt x="6318736" y="4703070"/>
                  <a:pt x="4638545" y="4238009"/>
                </a:cubicBezTo>
                <a:cubicBezTo>
                  <a:pt x="2958354" y="3772948"/>
                  <a:pt x="2145893" y="4265135"/>
                  <a:pt x="370063" y="4618944"/>
                </a:cubicBezTo>
              </a:path>
            </a:pathLst>
          </a:custGeom>
          <a:noFill/>
          <a:ln w="171450">
            <a:gradFill flip="none" rotWithShape="1">
              <a:gsLst>
                <a:gs pos="0">
                  <a:srgbClr val="FFE9A3"/>
                </a:gs>
                <a:gs pos="64000">
                  <a:schemeClr val="accent1">
                    <a:tint val="23500"/>
                    <a:satMod val="160000"/>
                    <a:alpha val="0"/>
                  </a:schemeClr>
                </a:gs>
              </a:gsLst>
              <a:lin ang="120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4200000"/>
            </a:lightRig>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5D5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40" tIns="22570" rIns="45140" bIns="22570" spcCol="0" rtlCol="0" anchor="ctr"/>
          <a:lstStyle/>
          <a:p>
            <a:pPr algn="ctr"/>
            <a:endParaRPr lang="ru-RU"/>
          </a:p>
        </p:txBody>
      </p:sp>
    </p:spTree>
    <p:extLst>
      <p:ext uri="{BB962C8B-B14F-4D97-AF65-F5344CB8AC3E}">
        <p14:creationId xmlns="" xmlns:p14="http://schemas.microsoft.com/office/powerpoint/2010/main" val="23517265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4075" r:id="rId6"/>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970" rtl="0" eaLnBrk="1" latinLnBrk="0" hangingPunct="1">
        <a:spcBef>
          <a:spcPct val="0"/>
        </a:spcBef>
        <a:buNone/>
        <a:defRPr sz="3400" kern="1200">
          <a:solidFill>
            <a:schemeClr val="tx1"/>
          </a:solidFill>
          <a:latin typeface="+mj-lt"/>
          <a:ea typeface="+mj-ea"/>
          <a:cs typeface="+mj-cs"/>
        </a:defRPr>
      </a:lvl1pPr>
    </p:titleStyle>
    <p:bodyStyle>
      <a:lvl1pPr marL="266614" indent="-266614" algn="l" defTabSz="71097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663" indent="-222178" algn="l" defTabSz="71097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713" indent="-177743" algn="l" defTabSz="71097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19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68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516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651"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613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62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970" rtl="0" eaLnBrk="1" latinLnBrk="0" hangingPunct="1">
        <a:defRPr sz="1400" kern="1200">
          <a:solidFill>
            <a:schemeClr val="tx1"/>
          </a:solidFill>
          <a:latin typeface="+mn-lt"/>
          <a:ea typeface="+mn-ea"/>
          <a:cs typeface="+mn-cs"/>
        </a:defRPr>
      </a:lvl1pPr>
      <a:lvl2pPr marL="355484" algn="l" defTabSz="710970" rtl="0" eaLnBrk="1" latinLnBrk="0" hangingPunct="1">
        <a:defRPr sz="1400" kern="1200">
          <a:solidFill>
            <a:schemeClr val="tx1"/>
          </a:solidFill>
          <a:latin typeface="+mn-lt"/>
          <a:ea typeface="+mn-ea"/>
          <a:cs typeface="+mn-cs"/>
        </a:defRPr>
      </a:lvl2pPr>
      <a:lvl3pPr marL="710970" algn="l" defTabSz="710970" rtl="0" eaLnBrk="1" latinLnBrk="0" hangingPunct="1">
        <a:defRPr sz="1400" kern="1200">
          <a:solidFill>
            <a:schemeClr val="tx1"/>
          </a:solidFill>
          <a:latin typeface="+mn-lt"/>
          <a:ea typeface="+mn-ea"/>
          <a:cs typeface="+mn-cs"/>
        </a:defRPr>
      </a:lvl3pPr>
      <a:lvl4pPr marL="1066455" algn="l" defTabSz="710970" rtl="0" eaLnBrk="1" latinLnBrk="0" hangingPunct="1">
        <a:defRPr sz="1400" kern="1200">
          <a:solidFill>
            <a:schemeClr val="tx1"/>
          </a:solidFill>
          <a:latin typeface="+mn-lt"/>
          <a:ea typeface="+mn-ea"/>
          <a:cs typeface="+mn-cs"/>
        </a:defRPr>
      </a:lvl4pPr>
      <a:lvl5pPr marL="1421939" algn="l" defTabSz="710970" rtl="0" eaLnBrk="1" latinLnBrk="0" hangingPunct="1">
        <a:defRPr sz="1400" kern="1200">
          <a:solidFill>
            <a:schemeClr val="tx1"/>
          </a:solidFill>
          <a:latin typeface="+mn-lt"/>
          <a:ea typeface="+mn-ea"/>
          <a:cs typeface="+mn-cs"/>
        </a:defRPr>
      </a:lvl5pPr>
      <a:lvl6pPr marL="1777424" algn="l" defTabSz="710970" rtl="0" eaLnBrk="1" latinLnBrk="0" hangingPunct="1">
        <a:defRPr sz="1400" kern="1200">
          <a:solidFill>
            <a:schemeClr val="tx1"/>
          </a:solidFill>
          <a:latin typeface="+mn-lt"/>
          <a:ea typeface="+mn-ea"/>
          <a:cs typeface="+mn-cs"/>
        </a:defRPr>
      </a:lvl6pPr>
      <a:lvl7pPr marL="2132909" algn="l" defTabSz="710970" rtl="0" eaLnBrk="1" latinLnBrk="0" hangingPunct="1">
        <a:defRPr sz="1400" kern="1200">
          <a:solidFill>
            <a:schemeClr val="tx1"/>
          </a:solidFill>
          <a:latin typeface="+mn-lt"/>
          <a:ea typeface="+mn-ea"/>
          <a:cs typeface="+mn-cs"/>
        </a:defRPr>
      </a:lvl7pPr>
      <a:lvl8pPr marL="2488394" algn="l" defTabSz="710970" rtl="0" eaLnBrk="1" latinLnBrk="0" hangingPunct="1">
        <a:defRPr sz="1400" kern="1200">
          <a:solidFill>
            <a:schemeClr val="tx1"/>
          </a:solidFill>
          <a:latin typeface="+mn-lt"/>
          <a:ea typeface="+mn-ea"/>
          <a:cs typeface="+mn-cs"/>
        </a:defRPr>
      </a:lvl8pPr>
      <a:lvl9pPr marL="2843879" algn="l" defTabSz="71097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635375" y="0"/>
            <a:ext cx="5508625"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5A6C58-3691-4751-8C04-E9892F1B59AC}"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Tahoma" pitchFamily="34" charset="0"/>
                <a:cs typeface="Tahoma" pitchFamily="34" charset="0"/>
              </a:defRPr>
            </a:lvl1pPr>
          </a:lstStyle>
          <a:p>
            <a:pPr>
              <a:defRPr/>
            </a:pPr>
            <a:fld id="{BF40D1E9-1303-420A-8512-4F19FCB44E7E}" type="slidenum">
              <a:rPr lang="ru-RU">
                <a:solidFill>
                  <a:prstClr val="black"/>
                </a:solidFill>
              </a:rPr>
              <a:pPr>
                <a:defRPr/>
              </a:pPr>
              <a:t>‹#›</a:t>
            </a:fld>
            <a:endParaRPr lang="ru-RU" dirty="0">
              <a:solidFill>
                <a:prstClr val="black"/>
              </a:solidFill>
            </a:endParaRPr>
          </a:p>
        </p:txBody>
      </p:sp>
      <p:pic>
        <p:nvPicPr>
          <p:cNvPr id="1031" name="Picture 2" descr="C:\Documents and Settings\ahmedova\Рабочий стол\Логотип_новый_без_текста.png"/>
          <p:cNvPicPr>
            <a:picLocks noChangeAspect="1" noChangeArrowheads="1"/>
          </p:cNvPicPr>
          <p:nvPr/>
        </p:nvPicPr>
        <p:blipFill>
          <a:blip r:embed="rId14"/>
          <a:srcRect/>
          <a:stretch>
            <a:fillRect/>
          </a:stretch>
        </p:blipFill>
        <p:spPr bwMode="auto">
          <a:xfrm>
            <a:off x="-12700" y="0"/>
            <a:ext cx="2292350" cy="1150938"/>
          </a:xfrm>
          <a:prstGeom prst="rect">
            <a:avLst/>
          </a:prstGeom>
          <a:noFill/>
          <a:ln w="9525">
            <a:noFill/>
            <a:miter lim="800000"/>
            <a:headEnd/>
            <a:tailEnd/>
          </a:ln>
        </p:spPr>
      </p:pic>
    </p:spTree>
    <p:extLst>
      <p:ext uri="{BB962C8B-B14F-4D97-AF65-F5344CB8AC3E}">
        <p14:creationId xmlns="" xmlns:p14="http://schemas.microsoft.com/office/powerpoint/2010/main" val="2568705484"/>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Lst>
  <p:hf hdr="0" ftr="0" dt="0"/>
  <p:txStyles>
    <p:titleStyle>
      <a:lvl1pPr algn="l" rtl="0" eaLnBrk="1" fontAlgn="base" hangingPunct="1">
        <a:spcBef>
          <a:spcPct val="0"/>
        </a:spcBef>
        <a:spcAft>
          <a:spcPct val="0"/>
        </a:spcAft>
        <a:defRPr sz="2000" b="1" kern="1200">
          <a:solidFill>
            <a:srgbClr val="008000"/>
          </a:solidFill>
          <a:latin typeface="Tahoma" pitchFamily="34" charset="0"/>
          <a:ea typeface="+mj-ea"/>
          <a:cs typeface="Tahoma" pitchFamily="34" charset="0"/>
        </a:defRPr>
      </a:lvl1pPr>
      <a:lvl2pPr algn="l" rtl="0" eaLnBrk="1" fontAlgn="base" hangingPunct="1">
        <a:spcBef>
          <a:spcPct val="0"/>
        </a:spcBef>
        <a:spcAft>
          <a:spcPct val="0"/>
        </a:spcAft>
        <a:defRPr sz="2000" b="1">
          <a:solidFill>
            <a:srgbClr val="008000"/>
          </a:solidFill>
          <a:latin typeface="Tahoma" pitchFamily="34" charset="0"/>
          <a:cs typeface="Tahoma" pitchFamily="34" charset="0"/>
        </a:defRPr>
      </a:lvl2pPr>
      <a:lvl3pPr algn="l" rtl="0" eaLnBrk="1" fontAlgn="base" hangingPunct="1">
        <a:spcBef>
          <a:spcPct val="0"/>
        </a:spcBef>
        <a:spcAft>
          <a:spcPct val="0"/>
        </a:spcAft>
        <a:defRPr sz="2000" b="1">
          <a:solidFill>
            <a:srgbClr val="008000"/>
          </a:solidFill>
          <a:latin typeface="Tahoma" pitchFamily="34" charset="0"/>
          <a:cs typeface="Tahoma" pitchFamily="34" charset="0"/>
        </a:defRPr>
      </a:lvl3pPr>
      <a:lvl4pPr algn="l" rtl="0" eaLnBrk="1" fontAlgn="base" hangingPunct="1">
        <a:spcBef>
          <a:spcPct val="0"/>
        </a:spcBef>
        <a:spcAft>
          <a:spcPct val="0"/>
        </a:spcAft>
        <a:defRPr sz="2000" b="1">
          <a:solidFill>
            <a:srgbClr val="008000"/>
          </a:solidFill>
          <a:latin typeface="Tahoma" pitchFamily="34" charset="0"/>
          <a:cs typeface="Tahoma" pitchFamily="34" charset="0"/>
        </a:defRPr>
      </a:lvl4pPr>
      <a:lvl5pPr algn="l" rtl="0" eaLnBrk="1" fontAlgn="base" hangingPunct="1">
        <a:spcBef>
          <a:spcPct val="0"/>
        </a:spcBef>
        <a:spcAft>
          <a:spcPct val="0"/>
        </a:spcAft>
        <a:defRPr sz="2000" b="1">
          <a:solidFill>
            <a:srgbClr val="008000"/>
          </a:solidFill>
          <a:latin typeface="Tahoma" pitchFamily="34" charset="0"/>
          <a:cs typeface="Tahoma" pitchFamily="34" charset="0"/>
        </a:defRPr>
      </a:lvl5pPr>
      <a:lvl6pPr marL="457200" algn="l" rtl="0" eaLnBrk="1" fontAlgn="base" hangingPunct="1">
        <a:spcBef>
          <a:spcPct val="0"/>
        </a:spcBef>
        <a:spcAft>
          <a:spcPct val="0"/>
        </a:spcAft>
        <a:defRPr sz="2000" b="1">
          <a:solidFill>
            <a:srgbClr val="008000"/>
          </a:solidFill>
          <a:latin typeface="Tahoma" pitchFamily="34" charset="0"/>
          <a:cs typeface="Tahoma" pitchFamily="34" charset="0"/>
        </a:defRPr>
      </a:lvl6pPr>
      <a:lvl7pPr marL="914400" algn="l" rtl="0" eaLnBrk="1" fontAlgn="base" hangingPunct="1">
        <a:spcBef>
          <a:spcPct val="0"/>
        </a:spcBef>
        <a:spcAft>
          <a:spcPct val="0"/>
        </a:spcAft>
        <a:defRPr sz="2000" b="1">
          <a:solidFill>
            <a:srgbClr val="008000"/>
          </a:solidFill>
          <a:latin typeface="Tahoma" pitchFamily="34" charset="0"/>
          <a:cs typeface="Tahoma" pitchFamily="34" charset="0"/>
        </a:defRPr>
      </a:lvl7pPr>
      <a:lvl8pPr marL="1371600" algn="l" rtl="0" eaLnBrk="1" fontAlgn="base" hangingPunct="1">
        <a:spcBef>
          <a:spcPct val="0"/>
        </a:spcBef>
        <a:spcAft>
          <a:spcPct val="0"/>
        </a:spcAft>
        <a:defRPr sz="2000" b="1">
          <a:solidFill>
            <a:srgbClr val="008000"/>
          </a:solidFill>
          <a:latin typeface="Tahoma" pitchFamily="34" charset="0"/>
          <a:cs typeface="Tahoma" pitchFamily="34" charset="0"/>
        </a:defRPr>
      </a:lvl8pPr>
      <a:lvl9pPr marL="1828800" algn="l" rtl="0" eaLnBrk="1" fontAlgn="base" hangingPunct="1">
        <a:spcBef>
          <a:spcPct val="0"/>
        </a:spcBef>
        <a:spcAft>
          <a:spcPct val="0"/>
        </a:spcAft>
        <a:defRPr sz="2000" b="1">
          <a:solidFill>
            <a:srgbClr val="008000"/>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12/1/2017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 id="2147485445" r:id="rId4"/>
    <p:sldLayoutId id="2147485446" r:id="rId5"/>
    <p:sldLayoutId id="2147485447" r:id="rId6"/>
    <p:sldLayoutId id="2147485448" r:id="rId7"/>
    <p:sldLayoutId id="2147485449" r:id="rId8"/>
    <p:sldLayoutId id="2147485450" r:id="rId9"/>
    <p:sldLayoutId id="2147485451" r:id="rId10"/>
    <p:sldLayoutId id="2147485452"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31953" y="-582873"/>
            <a:ext cx="9995948" cy="6981439"/>
          </a:xfrm>
          <a:prstGeom prst="rect">
            <a:avLst/>
          </a:prstGeom>
        </p:spPr>
      </p:pic>
      <p:grpSp>
        <p:nvGrpSpPr>
          <p:cNvPr id="6" name="Группа 5"/>
          <p:cNvGrpSpPr/>
          <p:nvPr/>
        </p:nvGrpSpPr>
        <p:grpSpPr>
          <a:xfrm>
            <a:off x="2425087" y="279991"/>
            <a:ext cx="7747310" cy="3602493"/>
            <a:chOff x="5945455" y="1704256"/>
            <a:chExt cx="6194248" cy="2880320"/>
          </a:xfrm>
        </p:grpSpPr>
        <p:sp>
          <p:nvSpPr>
            <p:cNvPr id="7" name="Овал 6"/>
            <p:cNvSpPr/>
            <p:nvPr/>
          </p:nvSpPr>
          <p:spPr>
            <a:xfrm>
              <a:off x="7480920" y="1704256"/>
              <a:ext cx="2880320" cy="2880320"/>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7100000">
              <a:off x="8538523" y="47292"/>
              <a:ext cx="1008112" cy="6194248"/>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1651549" y="-1234374"/>
            <a:ext cx="12447097" cy="13098503"/>
          </a:xfrm>
          <a:prstGeom prst="ellipse">
            <a:avLst/>
          </a:prstGeom>
          <a:gradFill flip="none" rotWithShape="1">
            <a:gsLst>
              <a:gs pos="0">
                <a:srgbClr val="FFFF0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5" tIns="22567" rIns="45135" bIns="2256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E47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a:endParaRPr lang="ru-RU"/>
          </a:p>
        </p:txBody>
      </p:sp>
    </p:spTree>
    <p:extLst>
      <p:ext uri="{BB962C8B-B14F-4D97-AF65-F5344CB8AC3E}">
        <p14:creationId xmlns="" xmlns:p14="http://schemas.microsoft.com/office/powerpoint/2010/main" val="6519451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885" rtl="0" eaLnBrk="1" latinLnBrk="0" hangingPunct="1">
        <a:spcBef>
          <a:spcPct val="0"/>
        </a:spcBef>
        <a:buNone/>
        <a:defRPr sz="3400" kern="1200">
          <a:solidFill>
            <a:schemeClr val="tx1"/>
          </a:solidFill>
          <a:latin typeface="+mj-lt"/>
          <a:ea typeface="+mj-ea"/>
          <a:cs typeface="+mj-cs"/>
        </a:defRPr>
      </a:lvl1pPr>
    </p:titleStyle>
    <p:bodyStyle>
      <a:lvl1pPr marL="266582" indent="-266582" algn="l" defTabSz="71088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94" indent="-222151" algn="l" defTabSz="71088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606" indent="-177722" algn="l" defTabSz="71088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04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49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931"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373"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81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26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85" rtl="0" eaLnBrk="1" latinLnBrk="0" hangingPunct="1">
        <a:defRPr sz="1400" kern="1200">
          <a:solidFill>
            <a:schemeClr val="tx1"/>
          </a:solidFill>
          <a:latin typeface="+mn-lt"/>
          <a:ea typeface="+mn-ea"/>
          <a:cs typeface="+mn-cs"/>
        </a:defRPr>
      </a:lvl1pPr>
      <a:lvl2pPr marL="355442" algn="l" defTabSz="710885" rtl="0" eaLnBrk="1" latinLnBrk="0" hangingPunct="1">
        <a:defRPr sz="1400" kern="1200">
          <a:solidFill>
            <a:schemeClr val="tx1"/>
          </a:solidFill>
          <a:latin typeface="+mn-lt"/>
          <a:ea typeface="+mn-ea"/>
          <a:cs typeface="+mn-cs"/>
        </a:defRPr>
      </a:lvl2pPr>
      <a:lvl3pPr marL="710885" algn="l" defTabSz="710885" rtl="0" eaLnBrk="1" latinLnBrk="0" hangingPunct="1">
        <a:defRPr sz="1400" kern="1200">
          <a:solidFill>
            <a:schemeClr val="tx1"/>
          </a:solidFill>
          <a:latin typeface="+mn-lt"/>
          <a:ea typeface="+mn-ea"/>
          <a:cs typeface="+mn-cs"/>
        </a:defRPr>
      </a:lvl3pPr>
      <a:lvl4pPr marL="1066327" algn="l" defTabSz="710885" rtl="0" eaLnBrk="1" latinLnBrk="0" hangingPunct="1">
        <a:defRPr sz="1400" kern="1200">
          <a:solidFill>
            <a:schemeClr val="tx1"/>
          </a:solidFill>
          <a:latin typeface="+mn-lt"/>
          <a:ea typeface="+mn-ea"/>
          <a:cs typeface="+mn-cs"/>
        </a:defRPr>
      </a:lvl4pPr>
      <a:lvl5pPr marL="1421769" algn="l" defTabSz="710885" rtl="0" eaLnBrk="1" latinLnBrk="0" hangingPunct="1">
        <a:defRPr sz="1400" kern="1200">
          <a:solidFill>
            <a:schemeClr val="tx1"/>
          </a:solidFill>
          <a:latin typeface="+mn-lt"/>
          <a:ea typeface="+mn-ea"/>
          <a:cs typeface="+mn-cs"/>
        </a:defRPr>
      </a:lvl5pPr>
      <a:lvl6pPr marL="1777211" algn="l" defTabSz="710885" rtl="0" eaLnBrk="1" latinLnBrk="0" hangingPunct="1">
        <a:defRPr sz="1400" kern="1200">
          <a:solidFill>
            <a:schemeClr val="tx1"/>
          </a:solidFill>
          <a:latin typeface="+mn-lt"/>
          <a:ea typeface="+mn-ea"/>
          <a:cs typeface="+mn-cs"/>
        </a:defRPr>
      </a:lvl6pPr>
      <a:lvl7pPr marL="2132653" algn="l" defTabSz="710885" rtl="0" eaLnBrk="1" latinLnBrk="0" hangingPunct="1">
        <a:defRPr sz="1400" kern="1200">
          <a:solidFill>
            <a:schemeClr val="tx1"/>
          </a:solidFill>
          <a:latin typeface="+mn-lt"/>
          <a:ea typeface="+mn-ea"/>
          <a:cs typeface="+mn-cs"/>
        </a:defRPr>
      </a:lvl7pPr>
      <a:lvl8pPr marL="2488096" algn="l" defTabSz="710885" rtl="0" eaLnBrk="1" latinLnBrk="0" hangingPunct="1">
        <a:defRPr sz="1400" kern="1200">
          <a:solidFill>
            <a:schemeClr val="tx1"/>
          </a:solidFill>
          <a:latin typeface="+mn-lt"/>
          <a:ea typeface="+mn-ea"/>
          <a:cs typeface="+mn-cs"/>
        </a:defRPr>
      </a:lvl8pPr>
      <a:lvl9pPr marL="2843538" algn="l" defTabSz="71088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65691" y="-481613"/>
            <a:ext cx="9566777" cy="7922488"/>
          </a:xfrm>
          <a:prstGeom prst="rect">
            <a:avLst/>
          </a:prstGeom>
        </p:spPr>
      </p:pic>
      <p:sp>
        <p:nvSpPr>
          <p:cNvPr id="5" name="Овал 1068"/>
          <p:cNvSpPr/>
          <p:nvPr/>
        </p:nvSpPr>
        <p:spPr>
          <a:xfrm rot="20700000">
            <a:off x="4480661" y="83223"/>
            <a:ext cx="7953104" cy="7097932"/>
          </a:xfrm>
          <a:custGeom>
            <a:avLst/>
            <a:gdLst/>
            <a:ahLst/>
            <a:cxnLst/>
            <a:rect l="l" t="t" r="r" b="b"/>
            <a:pathLst>
              <a:path w="7807743" h="6968199">
                <a:moveTo>
                  <a:pt x="4679614" y="0"/>
                </a:moveTo>
                <a:lnTo>
                  <a:pt x="5015070" y="503119"/>
                </a:lnTo>
                <a:lnTo>
                  <a:pt x="5199571" y="134165"/>
                </a:lnTo>
                <a:lnTo>
                  <a:pt x="5568573" y="67082"/>
                </a:lnTo>
                <a:lnTo>
                  <a:pt x="5727914" y="368954"/>
                </a:lnTo>
                <a:lnTo>
                  <a:pt x="5535027" y="763064"/>
                </a:lnTo>
                <a:lnTo>
                  <a:pt x="6155621" y="737908"/>
                </a:lnTo>
                <a:lnTo>
                  <a:pt x="5962734" y="1132018"/>
                </a:lnTo>
                <a:lnTo>
                  <a:pt x="5333753" y="1190715"/>
                </a:lnTo>
                <a:lnTo>
                  <a:pt x="5157639" y="1534513"/>
                </a:lnTo>
                <a:lnTo>
                  <a:pt x="5786619" y="1509357"/>
                </a:lnTo>
                <a:lnTo>
                  <a:pt x="5593732" y="1903467"/>
                </a:lnTo>
                <a:lnTo>
                  <a:pt x="5335570" y="1927242"/>
                </a:lnTo>
                <a:cubicBezTo>
                  <a:pt x="5592054" y="2170343"/>
                  <a:pt x="5785015" y="2479297"/>
                  <a:pt x="5888472" y="2826865"/>
                </a:cubicBezTo>
                <a:lnTo>
                  <a:pt x="6046598" y="2515595"/>
                </a:lnTo>
                <a:lnTo>
                  <a:pt x="6549782" y="2465283"/>
                </a:lnTo>
                <a:lnTo>
                  <a:pt x="6273031" y="3010329"/>
                </a:lnTo>
                <a:lnTo>
                  <a:pt x="6650419" y="2968402"/>
                </a:lnTo>
                <a:lnTo>
                  <a:pt x="6927170" y="2440127"/>
                </a:lnTo>
                <a:lnTo>
                  <a:pt x="7430354" y="2389816"/>
                </a:lnTo>
                <a:lnTo>
                  <a:pt x="7153603" y="2918091"/>
                </a:lnTo>
                <a:lnTo>
                  <a:pt x="7564537" y="2892935"/>
                </a:lnTo>
                <a:lnTo>
                  <a:pt x="7807743" y="3161265"/>
                </a:lnTo>
                <a:lnTo>
                  <a:pt x="7614855" y="3454751"/>
                </a:lnTo>
                <a:lnTo>
                  <a:pt x="7161990" y="3488292"/>
                </a:lnTo>
                <a:lnTo>
                  <a:pt x="7497446" y="3991411"/>
                </a:lnTo>
                <a:lnTo>
                  <a:pt x="7044580" y="4041723"/>
                </a:lnTo>
                <a:lnTo>
                  <a:pt x="6683964" y="3538604"/>
                </a:lnTo>
                <a:lnTo>
                  <a:pt x="6281417" y="3563760"/>
                </a:lnTo>
                <a:lnTo>
                  <a:pt x="6633646" y="4075264"/>
                </a:lnTo>
                <a:lnTo>
                  <a:pt x="6172394" y="4117191"/>
                </a:lnTo>
                <a:lnTo>
                  <a:pt x="5941623" y="3795228"/>
                </a:lnTo>
                <a:cubicBezTo>
                  <a:pt x="5870883" y="4196167"/>
                  <a:pt x="5683207" y="4556703"/>
                  <a:pt x="5414364" y="4840204"/>
                </a:cubicBezTo>
                <a:lnTo>
                  <a:pt x="5845324" y="4804787"/>
                </a:lnTo>
                <a:lnTo>
                  <a:pt x="6138848" y="5207282"/>
                </a:lnTo>
                <a:lnTo>
                  <a:pt x="5518254" y="5240824"/>
                </a:lnTo>
                <a:lnTo>
                  <a:pt x="5727914" y="5534310"/>
                </a:lnTo>
                <a:lnTo>
                  <a:pt x="6348508" y="5500768"/>
                </a:lnTo>
                <a:lnTo>
                  <a:pt x="6642032" y="5894878"/>
                </a:lnTo>
                <a:lnTo>
                  <a:pt x="6021439" y="5936805"/>
                </a:lnTo>
                <a:lnTo>
                  <a:pt x="6256258" y="6263832"/>
                </a:lnTo>
                <a:lnTo>
                  <a:pt x="6130462" y="6599245"/>
                </a:lnTo>
                <a:lnTo>
                  <a:pt x="5778233" y="6590860"/>
                </a:lnTo>
                <a:lnTo>
                  <a:pt x="5518254" y="6230291"/>
                </a:lnTo>
                <a:lnTo>
                  <a:pt x="5233117" y="6775337"/>
                </a:lnTo>
                <a:lnTo>
                  <a:pt x="4964752" y="6414768"/>
                </a:lnTo>
                <a:lnTo>
                  <a:pt x="5249889" y="5852952"/>
                </a:lnTo>
                <a:lnTo>
                  <a:pt x="5015070" y="5534310"/>
                </a:lnTo>
                <a:lnTo>
                  <a:pt x="4729932" y="6079355"/>
                </a:lnTo>
                <a:lnTo>
                  <a:pt x="4461567" y="5718787"/>
                </a:lnTo>
                <a:lnTo>
                  <a:pt x="4638176" y="5360263"/>
                </a:lnTo>
                <a:cubicBezTo>
                  <a:pt x="4410533" y="5449155"/>
                  <a:pt x="4162744" y="5496611"/>
                  <a:pt x="3903871" y="5496611"/>
                </a:cubicBezTo>
                <a:cubicBezTo>
                  <a:pt x="3749181" y="5496611"/>
                  <a:pt x="3598449" y="5479666"/>
                  <a:pt x="3453731" y="5446168"/>
                </a:cubicBezTo>
                <a:lnTo>
                  <a:pt x="3715177" y="5802640"/>
                </a:lnTo>
                <a:lnTo>
                  <a:pt x="3522290" y="6196750"/>
                </a:lnTo>
                <a:lnTo>
                  <a:pt x="3144902" y="5718787"/>
                </a:lnTo>
                <a:lnTo>
                  <a:pt x="2977174" y="6070970"/>
                </a:lnTo>
                <a:lnTo>
                  <a:pt x="3346175" y="6574089"/>
                </a:lnTo>
                <a:lnTo>
                  <a:pt x="3144902" y="6968199"/>
                </a:lnTo>
                <a:lnTo>
                  <a:pt x="2784286" y="6481851"/>
                </a:lnTo>
                <a:lnTo>
                  <a:pt x="2591399" y="6884346"/>
                </a:lnTo>
                <a:lnTo>
                  <a:pt x="2255943" y="6951428"/>
                </a:lnTo>
                <a:lnTo>
                  <a:pt x="2063056" y="6649557"/>
                </a:lnTo>
                <a:lnTo>
                  <a:pt x="2230784" y="6280603"/>
                </a:lnTo>
                <a:lnTo>
                  <a:pt x="1618576" y="6356071"/>
                </a:lnTo>
                <a:lnTo>
                  <a:pt x="1836623" y="5911649"/>
                </a:lnTo>
                <a:lnTo>
                  <a:pt x="2448830" y="5844566"/>
                </a:lnTo>
                <a:lnTo>
                  <a:pt x="2608172" y="5517539"/>
                </a:lnTo>
                <a:lnTo>
                  <a:pt x="1995964" y="5584622"/>
                </a:lnTo>
                <a:lnTo>
                  <a:pt x="2205624" y="5140200"/>
                </a:lnTo>
                <a:lnTo>
                  <a:pt x="2674021" y="5089569"/>
                </a:lnTo>
                <a:cubicBezTo>
                  <a:pt x="2343722" y="4848230"/>
                  <a:pt x="2089325" y="4510018"/>
                  <a:pt x="1952206" y="4116539"/>
                </a:cubicBezTo>
                <a:lnTo>
                  <a:pt x="1769531" y="4511301"/>
                </a:lnTo>
                <a:lnTo>
                  <a:pt x="1316665" y="4553228"/>
                </a:lnTo>
                <a:lnTo>
                  <a:pt x="1559871" y="3991411"/>
                </a:lnTo>
                <a:lnTo>
                  <a:pt x="1157324" y="4033338"/>
                </a:lnTo>
                <a:lnTo>
                  <a:pt x="888959" y="4595154"/>
                </a:lnTo>
                <a:lnTo>
                  <a:pt x="587048" y="4620310"/>
                </a:lnTo>
                <a:lnTo>
                  <a:pt x="436093" y="4628695"/>
                </a:lnTo>
                <a:lnTo>
                  <a:pt x="687685" y="4066879"/>
                </a:lnTo>
                <a:lnTo>
                  <a:pt x="243205" y="4117191"/>
                </a:lnTo>
                <a:lnTo>
                  <a:pt x="0" y="3865631"/>
                </a:lnTo>
                <a:lnTo>
                  <a:pt x="184501" y="3546989"/>
                </a:lnTo>
                <a:lnTo>
                  <a:pt x="587048" y="3505063"/>
                </a:lnTo>
                <a:lnTo>
                  <a:pt x="226433" y="3035485"/>
                </a:lnTo>
                <a:lnTo>
                  <a:pt x="729617" y="2985173"/>
                </a:lnTo>
                <a:lnTo>
                  <a:pt x="1090232" y="3471522"/>
                </a:lnTo>
                <a:lnTo>
                  <a:pt x="1467621" y="3429595"/>
                </a:lnTo>
                <a:lnTo>
                  <a:pt x="1107005" y="2960017"/>
                </a:lnTo>
                <a:lnTo>
                  <a:pt x="1601803" y="2909705"/>
                </a:lnTo>
                <a:lnTo>
                  <a:pt x="1841112" y="3225116"/>
                </a:lnTo>
                <a:cubicBezTo>
                  <a:pt x="1877021" y="2841011"/>
                  <a:pt x="2018347" y="2487515"/>
                  <a:pt x="2237439" y="2194879"/>
                </a:cubicBezTo>
                <a:lnTo>
                  <a:pt x="1945646" y="2222109"/>
                </a:lnTo>
                <a:lnTo>
                  <a:pt x="1685667" y="1869926"/>
                </a:lnTo>
                <a:lnTo>
                  <a:pt x="2297875" y="1786073"/>
                </a:lnTo>
                <a:lnTo>
                  <a:pt x="2071442" y="1467431"/>
                </a:lnTo>
                <a:lnTo>
                  <a:pt x="1442461" y="1526128"/>
                </a:lnTo>
                <a:lnTo>
                  <a:pt x="1182483" y="1173944"/>
                </a:lnTo>
                <a:lnTo>
                  <a:pt x="1794690" y="1090091"/>
                </a:lnTo>
                <a:lnTo>
                  <a:pt x="1551485" y="746293"/>
                </a:lnTo>
                <a:lnTo>
                  <a:pt x="1652121" y="419266"/>
                </a:lnTo>
                <a:lnTo>
                  <a:pt x="2021124" y="419266"/>
                </a:lnTo>
                <a:lnTo>
                  <a:pt x="2264329" y="737908"/>
                </a:lnTo>
                <a:lnTo>
                  <a:pt x="2507535" y="184477"/>
                </a:lnTo>
                <a:lnTo>
                  <a:pt x="2792673" y="578587"/>
                </a:lnTo>
                <a:lnTo>
                  <a:pt x="2541081" y="1132018"/>
                </a:lnTo>
                <a:lnTo>
                  <a:pt x="2767514" y="1433889"/>
                </a:lnTo>
                <a:lnTo>
                  <a:pt x="2993946" y="880458"/>
                </a:lnTo>
                <a:lnTo>
                  <a:pt x="3287471" y="1274568"/>
                </a:lnTo>
                <a:lnTo>
                  <a:pt x="3194953" y="1478081"/>
                </a:lnTo>
                <a:cubicBezTo>
                  <a:pt x="3415509" y="1395044"/>
                  <a:pt x="3654549" y="1351025"/>
                  <a:pt x="3903871" y="1351025"/>
                </a:cubicBezTo>
                <a:cubicBezTo>
                  <a:pt x="4009321" y="1351025"/>
                  <a:pt x="4112932" y="1358899"/>
                  <a:pt x="4213761" y="1376677"/>
                </a:cubicBezTo>
                <a:lnTo>
                  <a:pt x="4100952" y="1207486"/>
                </a:lnTo>
                <a:lnTo>
                  <a:pt x="4310612" y="771449"/>
                </a:lnTo>
                <a:lnTo>
                  <a:pt x="4646068" y="1266183"/>
                </a:lnTo>
                <a:lnTo>
                  <a:pt x="4805410" y="939156"/>
                </a:lnTo>
                <a:lnTo>
                  <a:pt x="4461567" y="444422"/>
                </a:ln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00BEFF"/>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0" tIns="22564" rIns="45130" bIns="22564"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Tree>
    <p:extLst>
      <p:ext uri="{BB962C8B-B14F-4D97-AF65-F5344CB8AC3E}">
        <p14:creationId xmlns="" xmlns:p14="http://schemas.microsoft.com/office/powerpoint/2010/main" val="128302191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800" rtl="0" eaLnBrk="1" latinLnBrk="0" hangingPunct="1">
        <a:spcBef>
          <a:spcPct val="0"/>
        </a:spcBef>
        <a:buNone/>
        <a:defRPr sz="3400" kern="1200">
          <a:solidFill>
            <a:schemeClr val="tx1"/>
          </a:solidFill>
          <a:latin typeface="+mj-lt"/>
          <a:ea typeface="+mj-ea"/>
          <a:cs typeface="+mj-cs"/>
        </a:defRPr>
      </a:lvl1pPr>
    </p:titleStyle>
    <p:bodyStyle>
      <a:lvl1pPr marL="266550" indent="-266550" algn="l" defTabSz="7108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25" indent="-222124" algn="l" defTabSz="710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499" indent="-177701" algn="l" defTabSz="71080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8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298"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6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0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4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897"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00" rtl="0" eaLnBrk="1" latinLnBrk="0" hangingPunct="1">
        <a:defRPr sz="1400" kern="1200">
          <a:solidFill>
            <a:schemeClr val="tx1"/>
          </a:solidFill>
          <a:latin typeface="+mn-lt"/>
          <a:ea typeface="+mn-ea"/>
          <a:cs typeface="+mn-cs"/>
        </a:defRPr>
      </a:lvl1pPr>
      <a:lvl2pPr marL="355399" algn="l" defTabSz="710800" rtl="0" eaLnBrk="1" latinLnBrk="0" hangingPunct="1">
        <a:defRPr sz="1400" kern="1200">
          <a:solidFill>
            <a:schemeClr val="tx1"/>
          </a:solidFill>
          <a:latin typeface="+mn-lt"/>
          <a:ea typeface="+mn-ea"/>
          <a:cs typeface="+mn-cs"/>
        </a:defRPr>
      </a:lvl2pPr>
      <a:lvl3pPr marL="710800" algn="l" defTabSz="710800" rtl="0" eaLnBrk="1" latinLnBrk="0" hangingPunct="1">
        <a:defRPr sz="1400" kern="1200">
          <a:solidFill>
            <a:schemeClr val="tx1"/>
          </a:solidFill>
          <a:latin typeface="+mn-lt"/>
          <a:ea typeface="+mn-ea"/>
          <a:cs typeface="+mn-cs"/>
        </a:defRPr>
      </a:lvl3pPr>
      <a:lvl4pPr marL="1066199" algn="l" defTabSz="710800" rtl="0" eaLnBrk="1" latinLnBrk="0" hangingPunct="1">
        <a:defRPr sz="1400" kern="1200">
          <a:solidFill>
            <a:schemeClr val="tx1"/>
          </a:solidFill>
          <a:latin typeface="+mn-lt"/>
          <a:ea typeface="+mn-ea"/>
          <a:cs typeface="+mn-cs"/>
        </a:defRPr>
      </a:lvl4pPr>
      <a:lvl5pPr marL="1421599" algn="l" defTabSz="710800" rtl="0" eaLnBrk="1" latinLnBrk="0" hangingPunct="1">
        <a:defRPr sz="1400" kern="1200">
          <a:solidFill>
            <a:schemeClr val="tx1"/>
          </a:solidFill>
          <a:latin typeface="+mn-lt"/>
          <a:ea typeface="+mn-ea"/>
          <a:cs typeface="+mn-cs"/>
        </a:defRPr>
      </a:lvl5pPr>
      <a:lvl6pPr marL="1776997" algn="l" defTabSz="710800" rtl="0" eaLnBrk="1" latinLnBrk="0" hangingPunct="1">
        <a:defRPr sz="1400" kern="1200">
          <a:solidFill>
            <a:schemeClr val="tx1"/>
          </a:solidFill>
          <a:latin typeface="+mn-lt"/>
          <a:ea typeface="+mn-ea"/>
          <a:cs typeface="+mn-cs"/>
        </a:defRPr>
      </a:lvl6pPr>
      <a:lvl7pPr marL="2132397" algn="l" defTabSz="710800" rtl="0" eaLnBrk="1" latinLnBrk="0" hangingPunct="1">
        <a:defRPr sz="1400" kern="1200">
          <a:solidFill>
            <a:schemeClr val="tx1"/>
          </a:solidFill>
          <a:latin typeface="+mn-lt"/>
          <a:ea typeface="+mn-ea"/>
          <a:cs typeface="+mn-cs"/>
        </a:defRPr>
      </a:lvl7pPr>
      <a:lvl8pPr marL="2487797" algn="l" defTabSz="710800" rtl="0" eaLnBrk="1" latinLnBrk="0" hangingPunct="1">
        <a:defRPr sz="1400" kern="1200">
          <a:solidFill>
            <a:schemeClr val="tx1"/>
          </a:solidFill>
          <a:latin typeface="+mn-lt"/>
          <a:ea typeface="+mn-ea"/>
          <a:cs typeface="+mn-cs"/>
        </a:defRPr>
      </a:lvl8pPr>
      <a:lvl9pPr marL="2843197" algn="l" defTabSz="710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14254" y="-582875"/>
            <a:ext cx="9927719" cy="6223549"/>
          </a:xfrm>
          <a:prstGeom prst="rect">
            <a:avLst/>
          </a:prstGeom>
        </p:spPr>
      </p:pic>
      <p:sp>
        <p:nvSpPr>
          <p:cNvPr id="5" name="Freeform 7"/>
          <p:cNvSpPr>
            <a:spLocks/>
          </p:cNvSpPr>
          <p:nvPr/>
        </p:nvSpPr>
        <p:spPr bwMode="auto">
          <a:xfrm rot="10800000">
            <a:off x="5279333" y="148871"/>
            <a:ext cx="3870321" cy="4066816"/>
          </a:xfrm>
          <a:custGeom>
            <a:avLst/>
            <a:gdLst>
              <a:gd name="T0" fmla="*/ 531 w 1300"/>
              <a:gd name="T1" fmla="*/ 176 h 1367"/>
              <a:gd name="T2" fmla="*/ 469 w 1300"/>
              <a:gd name="T3" fmla="*/ 252 h 1367"/>
              <a:gd name="T4" fmla="*/ 431 w 1300"/>
              <a:gd name="T5" fmla="*/ 293 h 1367"/>
              <a:gd name="T6" fmla="*/ 385 w 1300"/>
              <a:gd name="T7" fmla="*/ 303 h 1367"/>
              <a:gd name="T8" fmla="*/ 278 w 1300"/>
              <a:gd name="T9" fmla="*/ 70 h 1367"/>
              <a:gd name="T10" fmla="*/ 211 w 1300"/>
              <a:gd name="T11" fmla="*/ 9 h 1367"/>
              <a:gd name="T12" fmla="*/ 137 w 1300"/>
              <a:gd name="T13" fmla="*/ 77 h 1367"/>
              <a:gd name="T14" fmla="*/ 193 w 1300"/>
              <a:gd name="T15" fmla="*/ 235 h 1367"/>
              <a:gd name="T16" fmla="*/ 319 w 1300"/>
              <a:gd name="T17" fmla="*/ 404 h 1367"/>
              <a:gd name="T18" fmla="*/ 333 w 1300"/>
              <a:gd name="T19" fmla="*/ 491 h 1367"/>
              <a:gd name="T20" fmla="*/ 251 w 1300"/>
              <a:gd name="T21" fmla="*/ 508 h 1367"/>
              <a:gd name="T22" fmla="*/ 223 w 1300"/>
              <a:gd name="T23" fmla="*/ 599 h 1367"/>
              <a:gd name="T24" fmla="*/ 172 w 1300"/>
              <a:gd name="T25" fmla="*/ 663 h 1367"/>
              <a:gd name="T26" fmla="*/ 24 w 1300"/>
              <a:gd name="T27" fmla="*/ 733 h 1367"/>
              <a:gd name="T28" fmla="*/ 62 w 1300"/>
              <a:gd name="T29" fmla="*/ 778 h 1367"/>
              <a:gd name="T30" fmla="*/ 185 w 1300"/>
              <a:gd name="T31" fmla="*/ 802 h 1367"/>
              <a:gd name="T32" fmla="*/ 231 w 1300"/>
              <a:gd name="T33" fmla="*/ 836 h 1367"/>
              <a:gd name="T34" fmla="*/ 128 w 1300"/>
              <a:gd name="T35" fmla="*/ 994 h 1367"/>
              <a:gd name="T36" fmla="*/ 183 w 1300"/>
              <a:gd name="T37" fmla="*/ 1003 h 1367"/>
              <a:gd name="T38" fmla="*/ 250 w 1300"/>
              <a:gd name="T39" fmla="*/ 1136 h 1367"/>
              <a:gd name="T40" fmla="*/ 306 w 1300"/>
              <a:gd name="T41" fmla="*/ 1294 h 1367"/>
              <a:gd name="T42" fmla="*/ 370 w 1300"/>
              <a:gd name="T43" fmla="*/ 1233 h 1367"/>
              <a:gd name="T44" fmla="*/ 461 w 1300"/>
              <a:gd name="T45" fmla="*/ 1176 h 1367"/>
              <a:gd name="T46" fmla="*/ 510 w 1300"/>
              <a:gd name="T47" fmla="*/ 1061 h 1367"/>
              <a:gd name="T48" fmla="*/ 560 w 1300"/>
              <a:gd name="T49" fmla="*/ 1034 h 1367"/>
              <a:gd name="T50" fmla="*/ 601 w 1300"/>
              <a:gd name="T51" fmla="*/ 1072 h 1367"/>
              <a:gd name="T52" fmla="*/ 613 w 1300"/>
              <a:gd name="T53" fmla="*/ 1139 h 1367"/>
              <a:gd name="T54" fmla="*/ 678 w 1300"/>
              <a:gd name="T55" fmla="*/ 1194 h 1367"/>
              <a:gd name="T56" fmla="*/ 705 w 1300"/>
              <a:gd name="T57" fmla="*/ 1275 h 1367"/>
              <a:gd name="T58" fmla="*/ 775 w 1300"/>
              <a:gd name="T59" fmla="*/ 1223 h 1367"/>
              <a:gd name="T60" fmla="*/ 823 w 1300"/>
              <a:gd name="T61" fmla="*/ 1219 h 1367"/>
              <a:gd name="T62" fmla="*/ 896 w 1300"/>
              <a:gd name="T63" fmla="*/ 1273 h 1367"/>
              <a:gd name="T64" fmla="*/ 1035 w 1300"/>
              <a:gd name="T65" fmla="*/ 1300 h 1367"/>
              <a:gd name="T66" fmla="*/ 1100 w 1300"/>
              <a:gd name="T67" fmla="*/ 1356 h 1367"/>
              <a:gd name="T68" fmla="*/ 1146 w 1300"/>
              <a:gd name="T69" fmla="*/ 1314 h 1367"/>
              <a:gd name="T70" fmla="*/ 1163 w 1300"/>
              <a:gd name="T71" fmla="*/ 1151 h 1367"/>
              <a:gd name="T72" fmla="*/ 1138 w 1300"/>
              <a:gd name="T73" fmla="*/ 971 h 1367"/>
              <a:gd name="T74" fmla="*/ 1206 w 1300"/>
              <a:gd name="T75" fmla="*/ 908 h 1367"/>
              <a:gd name="T76" fmla="*/ 1191 w 1300"/>
              <a:gd name="T77" fmla="*/ 848 h 1367"/>
              <a:gd name="T78" fmla="*/ 1230 w 1300"/>
              <a:gd name="T79" fmla="*/ 806 h 1367"/>
              <a:gd name="T80" fmla="*/ 1291 w 1300"/>
              <a:gd name="T81" fmla="*/ 779 h 1367"/>
              <a:gd name="T82" fmla="*/ 1229 w 1300"/>
              <a:gd name="T83" fmla="*/ 714 h 1367"/>
              <a:gd name="T84" fmla="*/ 1154 w 1300"/>
              <a:gd name="T85" fmla="*/ 664 h 1367"/>
              <a:gd name="T86" fmla="*/ 1038 w 1300"/>
              <a:gd name="T87" fmla="*/ 627 h 1367"/>
              <a:gd name="T88" fmla="*/ 953 w 1300"/>
              <a:gd name="T89" fmla="*/ 602 h 1367"/>
              <a:gd name="T90" fmla="*/ 1037 w 1300"/>
              <a:gd name="T91" fmla="*/ 544 h 1367"/>
              <a:gd name="T92" fmla="*/ 1036 w 1300"/>
              <a:gd name="T93" fmla="*/ 459 h 1367"/>
              <a:gd name="T94" fmla="*/ 1141 w 1300"/>
              <a:gd name="T95" fmla="*/ 366 h 1367"/>
              <a:gd name="T96" fmla="*/ 1194 w 1300"/>
              <a:gd name="T97" fmla="*/ 352 h 1367"/>
              <a:gd name="T98" fmla="*/ 1172 w 1300"/>
              <a:gd name="T99" fmla="*/ 303 h 1367"/>
              <a:gd name="T100" fmla="*/ 1078 w 1300"/>
              <a:gd name="T101" fmla="*/ 245 h 1367"/>
              <a:gd name="T102" fmla="*/ 965 w 1300"/>
              <a:gd name="T103" fmla="*/ 224 h 1367"/>
              <a:gd name="T104" fmla="*/ 943 w 1300"/>
              <a:gd name="T105" fmla="*/ 152 h 1367"/>
              <a:gd name="T106" fmla="*/ 849 w 1300"/>
              <a:gd name="T107" fmla="*/ 172 h 1367"/>
              <a:gd name="T108" fmla="*/ 772 w 1300"/>
              <a:gd name="T109" fmla="*/ 209 h 1367"/>
              <a:gd name="T110" fmla="*/ 686 w 1300"/>
              <a:gd name="T111" fmla="*/ 168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0" h="1367">
                <a:moveTo>
                  <a:pt x="608" y="58"/>
                </a:moveTo>
                <a:lnTo>
                  <a:pt x="589" y="79"/>
                </a:lnTo>
                <a:lnTo>
                  <a:pt x="573" y="102"/>
                </a:lnTo>
                <a:lnTo>
                  <a:pt x="558" y="126"/>
                </a:lnTo>
                <a:lnTo>
                  <a:pt x="544" y="151"/>
                </a:lnTo>
                <a:lnTo>
                  <a:pt x="531" y="176"/>
                </a:lnTo>
                <a:lnTo>
                  <a:pt x="519" y="201"/>
                </a:lnTo>
                <a:lnTo>
                  <a:pt x="507" y="228"/>
                </a:lnTo>
                <a:lnTo>
                  <a:pt x="495" y="253"/>
                </a:lnTo>
                <a:lnTo>
                  <a:pt x="487" y="253"/>
                </a:lnTo>
                <a:lnTo>
                  <a:pt x="477" y="253"/>
                </a:lnTo>
                <a:lnTo>
                  <a:pt x="469" y="252"/>
                </a:lnTo>
                <a:lnTo>
                  <a:pt x="460" y="252"/>
                </a:lnTo>
                <a:lnTo>
                  <a:pt x="451" y="252"/>
                </a:lnTo>
                <a:lnTo>
                  <a:pt x="442" y="253"/>
                </a:lnTo>
                <a:lnTo>
                  <a:pt x="434" y="254"/>
                </a:lnTo>
                <a:lnTo>
                  <a:pt x="427" y="257"/>
                </a:lnTo>
                <a:lnTo>
                  <a:pt x="431" y="293"/>
                </a:lnTo>
                <a:lnTo>
                  <a:pt x="442" y="346"/>
                </a:lnTo>
                <a:lnTo>
                  <a:pt x="452" y="400"/>
                </a:lnTo>
                <a:lnTo>
                  <a:pt x="457" y="437"/>
                </a:lnTo>
                <a:lnTo>
                  <a:pt x="438" y="405"/>
                </a:lnTo>
                <a:lnTo>
                  <a:pt x="413" y="358"/>
                </a:lnTo>
                <a:lnTo>
                  <a:pt x="385" y="303"/>
                </a:lnTo>
                <a:lnTo>
                  <a:pt x="355" y="243"/>
                </a:lnTo>
                <a:lnTo>
                  <a:pt x="328" y="186"/>
                </a:lnTo>
                <a:lnTo>
                  <a:pt x="304" y="138"/>
                </a:lnTo>
                <a:lnTo>
                  <a:pt x="288" y="106"/>
                </a:lnTo>
                <a:lnTo>
                  <a:pt x="283" y="93"/>
                </a:lnTo>
                <a:lnTo>
                  <a:pt x="278" y="70"/>
                </a:lnTo>
                <a:lnTo>
                  <a:pt x="275" y="46"/>
                </a:lnTo>
                <a:lnTo>
                  <a:pt x="271" y="23"/>
                </a:lnTo>
                <a:lnTo>
                  <a:pt x="264" y="0"/>
                </a:lnTo>
                <a:lnTo>
                  <a:pt x="246" y="0"/>
                </a:lnTo>
                <a:lnTo>
                  <a:pt x="228" y="2"/>
                </a:lnTo>
                <a:lnTo>
                  <a:pt x="211" y="9"/>
                </a:lnTo>
                <a:lnTo>
                  <a:pt x="195" y="18"/>
                </a:lnTo>
                <a:lnTo>
                  <a:pt x="180" y="29"/>
                </a:lnTo>
                <a:lnTo>
                  <a:pt x="165" y="40"/>
                </a:lnTo>
                <a:lnTo>
                  <a:pt x="151" y="53"/>
                </a:lnTo>
                <a:lnTo>
                  <a:pt x="139" y="64"/>
                </a:lnTo>
                <a:lnTo>
                  <a:pt x="137" y="77"/>
                </a:lnTo>
                <a:lnTo>
                  <a:pt x="142" y="99"/>
                </a:lnTo>
                <a:lnTo>
                  <a:pt x="151" y="128"/>
                </a:lnTo>
                <a:lnTo>
                  <a:pt x="163" y="160"/>
                </a:lnTo>
                <a:lnTo>
                  <a:pt x="174" y="190"/>
                </a:lnTo>
                <a:lnTo>
                  <a:pt x="186" y="216"/>
                </a:lnTo>
                <a:lnTo>
                  <a:pt x="193" y="235"/>
                </a:lnTo>
                <a:lnTo>
                  <a:pt x="196" y="242"/>
                </a:lnTo>
                <a:lnTo>
                  <a:pt x="204" y="252"/>
                </a:lnTo>
                <a:lnTo>
                  <a:pt x="224" y="278"/>
                </a:lnTo>
                <a:lnTo>
                  <a:pt x="253" y="316"/>
                </a:lnTo>
                <a:lnTo>
                  <a:pt x="286" y="360"/>
                </a:lnTo>
                <a:lnTo>
                  <a:pt x="319" y="404"/>
                </a:lnTo>
                <a:lnTo>
                  <a:pt x="348" y="443"/>
                </a:lnTo>
                <a:lnTo>
                  <a:pt x="370" y="471"/>
                </a:lnTo>
                <a:lnTo>
                  <a:pt x="379" y="483"/>
                </a:lnTo>
                <a:lnTo>
                  <a:pt x="364" y="486"/>
                </a:lnTo>
                <a:lnTo>
                  <a:pt x="348" y="488"/>
                </a:lnTo>
                <a:lnTo>
                  <a:pt x="333" y="491"/>
                </a:lnTo>
                <a:lnTo>
                  <a:pt x="317" y="494"/>
                </a:lnTo>
                <a:lnTo>
                  <a:pt x="302" y="496"/>
                </a:lnTo>
                <a:lnTo>
                  <a:pt x="286" y="497"/>
                </a:lnTo>
                <a:lnTo>
                  <a:pt x="271" y="498"/>
                </a:lnTo>
                <a:lnTo>
                  <a:pt x="255" y="497"/>
                </a:lnTo>
                <a:lnTo>
                  <a:pt x="251" y="508"/>
                </a:lnTo>
                <a:lnTo>
                  <a:pt x="250" y="519"/>
                </a:lnTo>
                <a:lnTo>
                  <a:pt x="251" y="532"/>
                </a:lnTo>
                <a:lnTo>
                  <a:pt x="251" y="543"/>
                </a:lnTo>
                <a:lnTo>
                  <a:pt x="243" y="564"/>
                </a:lnTo>
                <a:lnTo>
                  <a:pt x="234" y="582"/>
                </a:lnTo>
                <a:lnTo>
                  <a:pt x="223" y="599"/>
                </a:lnTo>
                <a:lnTo>
                  <a:pt x="211" y="614"/>
                </a:lnTo>
                <a:lnTo>
                  <a:pt x="201" y="625"/>
                </a:lnTo>
                <a:lnTo>
                  <a:pt x="192" y="634"/>
                </a:lnTo>
                <a:lnTo>
                  <a:pt x="186" y="640"/>
                </a:lnTo>
                <a:lnTo>
                  <a:pt x="183" y="642"/>
                </a:lnTo>
                <a:lnTo>
                  <a:pt x="172" y="663"/>
                </a:lnTo>
                <a:lnTo>
                  <a:pt x="155" y="680"/>
                </a:lnTo>
                <a:lnTo>
                  <a:pt x="133" y="695"/>
                </a:lnTo>
                <a:lnTo>
                  <a:pt x="107" y="708"/>
                </a:lnTo>
                <a:lnTo>
                  <a:pt x="80" y="719"/>
                </a:lnTo>
                <a:lnTo>
                  <a:pt x="51" y="728"/>
                </a:lnTo>
                <a:lnTo>
                  <a:pt x="24" y="733"/>
                </a:lnTo>
                <a:lnTo>
                  <a:pt x="0" y="737"/>
                </a:lnTo>
                <a:lnTo>
                  <a:pt x="6" y="747"/>
                </a:lnTo>
                <a:lnTo>
                  <a:pt x="16" y="756"/>
                </a:lnTo>
                <a:lnTo>
                  <a:pt x="29" y="764"/>
                </a:lnTo>
                <a:lnTo>
                  <a:pt x="45" y="771"/>
                </a:lnTo>
                <a:lnTo>
                  <a:pt x="62" y="778"/>
                </a:lnTo>
                <a:lnTo>
                  <a:pt x="82" y="784"/>
                </a:lnTo>
                <a:lnTo>
                  <a:pt x="103" y="789"/>
                </a:lnTo>
                <a:lnTo>
                  <a:pt x="125" y="793"/>
                </a:lnTo>
                <a:lnTo>
                  <a:pt x="145" y="797"/>
                </a:lnTo>
                <a:lnTo>
                  <a:pt x="166" y="799"/>
                </a:lnTo>
                <a:lnTo>
                  <a:pt x="185" y="802"/>
                </a:lnTo>
                <a:lnTo>
                  <a:pt x="202" y="804"/>
                </a:lnTo>
                <a:lnTo>
                  <a:pt x="217" y="806"/>
                </a:lnTo>
                <a:lnTo>
                  <a:pt x="228" y="807"/>
                </a:lnTo>
                <a:lnTo>
                  <a:pt x="238" y="808"/>
                </a:lnTo>
                <a:lnTo>
                  <a:pt x="241" y="808"/>
                </a:lnTo>
                <a:lnTo>
                  <a:pt x="231" y="836"/>
                </a:lnTo>
                <a:lnTo>
                  <a:pt x="215" y="867"/>
                </a:lnTo>
                <a:lnTo>
                  <a:pt x="196" y="899"/>
                </a:lnTo>
                <a:lnTo>
                  <a:pt x="175" y="929"/>
                </a:lnTo>
                <a:lnTo>
                  <a:pt x="156" y="957"/>
                </a:lnTo>
                <a:lnTo>
                  <a:pt x="140" y="979"/>
                </a:lnTo>
                <a:lnTo>
                  <a:pt x="128" y="994"/>
                </a:lnTo>
                <a:lnTo>
                  <a:pt x="124" y="999"/>
                </a:lnTo>
                <a:lnTo>
                  <a:pt x="136" y="1000"/>
                </a:lnTo>
                <a:lnTo>
                  <a:pt x="148" y="1000"/>
                </a:lnTo>
                <a:lnTo>
                  <a:pt x="160" y="1000"/>
                </a:lnTo>
                <a:lnTo>
                  <a:pt x="172" y="1002"/>
                </a:lnTo>
                <a:lnTo>
                  <a:pt x="183" y="1003"/>
                </a:lnTo>
                <a:lnTo>
                  <a:pt x="194" y="1006"/>
                </a:lnTo>
                <a:lnTo>
                  <a:pt x="204" y="1011"/>
                </a:lnTo>
                <a:lnTo>
                  <a:pt x="215" y="1018"/>
                </a:lnTo>
                <a:lnTo>
                  <a:pt x="225" y="1049"/>
                </a:lnTo>
                <a:lnTo>
                  <a:pt x="236" y="1089"/>
                </a:lnTo>
                <a:lnTo>
                  <a:pt x="250" y="1136"/>
                </a:lnTo>
                <a:lnTo>
                  <a:pt x="265" y="1186"/>
                </a:lnTo>
                <a:lnTo>
                  <a:pt x="278" y="1231"/>
                </a:lnTo>
                <a:lnTo>
                  <a:pt x="288" y="1270"/>
                </a:lnTo>
                <a:lnTo>
                  <a:pt x="296" y="1296"/>
                </a:lnTo>
                <a:lnTo>
                  <a:pt x="299" y="1306"/>
                </a:lnTo>
                <a:lnTo>
                  <a:pt x="306" y="1294"/>
                </a:lnTo>
                <a:lnTo>
                  <a:pt x="315" y="1284"/>
                </a:lnTo>
                <a:lnTo>
                  <a:pt x="325" y="1273"/>
                </a:lnTo>
                <a:lnTo>
                  <a:pt x="336" y="1263"/>
                </a:lnTo>
                <a:lnTo>
                  <a:pt x="347" y="1253"/>
                </a:lnTo>
                <a:lnTo>
                  <a:pt x="359" y="1242"/>
                </a:lnTo>
                <a:lnTo>
                  <a:pt x="370" y="1233"/>
                </a:lnTo>
                <a:lnTo>
                  <a:pt x="382" y="1223"/>
                </a:lnTo>
                <a:lnTo>
                  <a:pt x="397" y="1212"/>
                </a:lnTo>
                <a:lnTo>
                  <a:pt x="413" y="1202"/>
                </a:lnTo>
                <a:lnTo>
                  <a:pt x="429" y="1193"/>
                </a:lnTo>
                <a:lnTo>
                  <a:pt x="445" y="1184"/>
                </a:lnTo>
                <a:lnTo>
                  <a:pt x="461" y="1176"/>
                </a:lnTo>
                <a:lnTo>
                  <a:pt x="478" y="1167"/>
                </a:lnTo>
                <a:lnTo>
                  <a:pt x="495" y="1158"/>
                </a:lnTo>
                <a:lnTo>
                  <a:pt x="510" y="1150"/>
                </a:lnTo>
                <a:lnTo>
                  <a:pt x="508" y="1121"/>
                </a:lnTo>
                <a:lnTo>
                  <a:pt x="506" y="1090"/>
                </a:lnTo>
                <a:lnTo>
                  <a:pt x="510" y="1061"/>
                </a:lnTo>
                <a:lnTo>
                  <a:pt x="526" y="1036"/>
                </a:lnTo>
                <a:lnTo>
                  <a:pt x="533" y="1034"/>
                </a:lnTo>
                <a:lnTo>
                  <a:pt x="540" y="1033"/>
                </a:lnTo>
                <a:lnTo>
                  <a:pt x="546" y="1033"/>
                </a:lnTo>
                <a:lnTo>
                  <a:pt x="553" y="1033"/>
                </a:lnTo>
                <a:lnTo>
                  <a:pt x="560" y="1034"/>
                </a:lnTo>
                <a:lnTo>
                  <a:pt x="567" y="1036"/>
                </a:lnTo>
                <a:lnTo>
                  <a:pt x="574" y="1038"/>
                </a:lnTo>
                <a:lnTo>
                  <a:pt x="581" y="1041"/>
                </a:lnTo>
                <a:lnTo>
                  <a:pt x="591" y="1050"/>
                </a:lnTo>
                <a:lnTo>
                  <a:pt x="598" y="1060"/>
                </a:lnTo>
                <a:lnTo>
                  <a:pt x="601" y="1072"/>
                </a:lnTo>
                <a:lnTo>
                  <a:pt x="602" y="1083"/>
                </a:lnTo>
                <a:lnTo>
                  <a:pt x="601" y="1096"/>
                </a:lnTo>
                <a:lnTo>
                  <a:pt x="599" y="1109"/>
                </a:lnTo>
                <a:lnTo>
                  <a:pt x="598" y="1121"/>
                </a:lnTo>
                <a:lnTo>
                  <a:pt x="599" y="1133"/>
                </a:lnTo>
                <a:lnTo>
                  <a:pt x="613" y="1139"/>
                </a:lnTo>
                <a:lnTo>
                  <a:pt x="626" y="1146"/>
                </a:lnTo>
                <a:lnTo>
                  <a:pt x="639" y="1154"/>
                </a:lnTo>
                <a:lnTo>
                  <a:pt x="650" y="1162"/>
                </a:lnTo>
                <a:lnTo>
                  <a:pt x="661" y="1172"/>
                </a:lnTo>
                <a:lnTo>
                  <a:pt x="670" y="1182"/>
                </a:lnTo>
                <a:lnTo>
                  <a:pt x="678" y="1194"/>
                </a:lnTo>
                <a:lnTo>
                  <a:pt x="684" y="1208"/>
                </a:lnTo>
                <a:lnTo>
                  <a:pt x="686" y="1230"/>
                </a:lnTo>
                <a:lnTo>
                  <a:pt x="689" y="1254"/>
                </a:lnTo>
                <a:lnTo>
                  <a:pt x="693" y="1275"/>
                </a:lnTo>
                <a:lnTo>
                  <a:pt x="695" y="1283"/>
                </a:lnTo>
                <a:lnTo>
                  <a:pt x="705" y="1275"/>
                </a:lnTo>
                <a:lnTo>
                  <a:pt x="717" y="1265"/>
                </a:lnTo>
                <a:lnTo>
                  <a:pt x="727" y="1256"/>
                </a:lnTo>
                <a:lnTo>
                  <a:pt x="739" y="1247"/>
                </a:lnTo>
                <a:lnTo>
                  <a:pt x="750" y="1238"/>
                </a:lnTo>
                <a:lnTo>
                  <a:pt x="763" y="1230"/>
                </a:lnTo>
                <a:lnTo>
                  <a:pt x="775" y="1223"/>
                </a:lnTo>
                <a:lnTo>
                  <a:pt x="787" y="1216"/>
                </a:lnTo>
                <a:lnTo>
                  <a:pt x="794" y="1216"/>
                </a:lnTo>
                <a:lnTo>
                  <a:pt x="801" y="1216"/>
                </a:lnTo>
                <a:lnTo>
                  <a:pt x="808" y="1217"/>
                </a:lnTo>
                <a:lnTo>
                  <a:pt x="816" y="1218"/>
                </a:lnTo>
                <a:lnTo>
                  <a:pt x="823" y="1219"/>
                </a:lnTo>
                <a:lnTo>
                  <a:pt x="829" y="1222"/>
                </a:lnTo>
                <a:lnTo>
                  <a:pt x="836" y="1225"/>
                </a:lnTo>
                <a:lnTo>
                  <a:pt x="841" y="1230"/>
                </a:lnTo>
                <a:lnTo>
                  <a:pt x="855" y="1254"/>
                </a:lnTo>
                <a:lnTo>
                  <a:pt x="874" y="1268"/>
                </a:lnTo>
                <a:lnTo>
                  <a:pt x="896" y="1273"/>
                </a:lnTo>
                <a:lnTo>
                  <a:pt x="920" y="1275"/>
                </a:lnTo>
                <a:lnTo>
                  <a:pt x="945" y="1275"/>
                </a:lnTo>
                <a:lnTo>
                  <a:pt x="972" y="1276"/>
                </a:lnTo>
                <a:lnTo>
                  <a:pt x="998" y="1281"/>
                </a:lnTo>
                <a:lnTo>
                  <a:pt x="1022" y="1294"/>
                </a:lnTo>
                <a:lnTo>
                  <a:pt x="1035" y="1300"/>
                </a:lnTo>
                <a:lnTo>
                  <a:pt x="1048" y="1307"/>
                </a:lnTo>
                <a:lnTo>
                  <a:pt x="1059" y="1315"/>
                </a:lnTo>
                <a:lnTo>
                  <a:pt x="1070" y="1325"/>
                </a:lnTo>
                <a:lnTo>
                  <a:pt x="1080" y="1334"/>
                </a:lnTo>
                <a:lnTo>
                  <a:pt x="1090" y="1346"/>
                </a:lnTo>
                <a:lnTo>
                  <a:pt x="1100" y="1356"/>
                </a:lnTo>
                <a:lnTo>
                  <a:pt x="1110" y="1367"/>
                </a:lnTo>
                <a:lnTo>
                  <a:pt x="1121" y="1360"/>
                </a:lnTo>
                <a:lnTo>
                  <a:pt x="1129" y="1351"/>
                </a:lnTo>
                <a:lnTo>
                  <a:pt x="1136" y="1340"/>
                </a:lnTo>
                <a:lnTo>
                  <a:pt x="1142" y="1328"/>
                </a:lnTo>
                <a:lnTo>
                  <a:pt x="1146" y="1314"/>
                </a:lnTo>
                <a:lnTo>
                  <a:pt x="1149" y="1300"/>
                </a:lnTo>
                <a:lnTo>
                  <a:pt x="1154" y="1286"/>
                </a:lnTo>
                <a:lnTo>
                  <a:pt x="1157" y="1272"/>
                </a:lnTo>
                <a:lnTo>
                  <a:pt x="1162" y="1231"/>
                </a:lnTo>
                <a:lnTo>
                  <a:pt x="1165" y="1190"/>
                </a:lnTo>
                <a:lnTo>
                  <a:pt x="1163" y="1151"/>
                </a:lnTo>
                <a:lnTo>
                  <a:pt x="1155" y="1112"/>
                </a:lnTo>
                <a:lnTo>
                  <a:pt x="1150" y="1080"/>
                </a:lnTo>
                <a:lnTo>
                  <a:pt x="1142" y="1048"/>
                </a:lnTo>
                <a:lnTo>
                  <a:pt x="1135" y="1015"/>
                </a:lnTo>
                <a:lnTo>
                  <a:pt x="1128" y="983"/>
                </a:lnTo>
                <a:lnTo>
                  <a:pt x="1138" y="971"/>
                </a:lnTo>
                <a:lnTo>
                  <a:pt x="1147" y="959"/>
                </a:lnTo>
                <a:lnTo>
                  <a:pt x="1157" y="947"/>
                </a:lnTo>
                <a:lnTo>
                  <a:pt x="1169" y="937"/>
                </a:lnTo>
                <a:lnTo>
                  <a:pt x="1180" y="927"/>
                </a:lnTo>
                <a:lnTo>
                  <a:pt x="1192" y="918"/>
                </a:lnTo>
                <a:lnTo>
                  <a:pt x="1206" y="908"/>
                </a:lnTo>
                <a:lnTo>
                  <a:pt x="1218" y="899"/>
                </a:lnTo>
                <a:lnTo>
                  <a:pt x="1218" y="892"/>
                </a:lnTo>
                <a:lnTo>
                  <a:pt x="1214" y="883"/>
                </a:lnTo>
                <a:lnTo>
                  <a:pt x="1207" y="871"/>
                </a:lnTo>
                <a:lnTo>
                  <a:pt x="1200" y="860"/>
                </a:lnTo>
                <a:lnTo>
                  <a:pt x="1191" y="848"/>
                </a:lnTo>
                <a:lnTo>
                  <a:pt x="1184" y="839"/>
                </a:lnTo>
                <a:lnTo>
                  <a:pt x="1179" y="832"/>
                </a:lnTo>
                <a:lnTo>
                  <a:pt x="1177" y="830"/>
                </a:lnTo>
                <a:lnTo>
                  <a:pt x="1192" y="821"/>
                </a:lnTo>
                <a:lnTo>
                  <a:pt x="1210" y="813"/>
                </a:lnTo>
                <a:lnTo>
                  <a:pt x="1230" y="806"/>
                </a:lnTo>
                <a:lnTo>
                  <a:pt x="1250" y="801"/>
                </a:lnTo>
                <a:lnTo>
                  <a:pt x="1270" y="797"/>
                </a:lnTo>
                <a:lnTo>
                  <a:pt x="1285" y="794"/>
                </a:lnTo>
                <a:lnTo>
                  <a:pt x="1297" y="792"/>
                </a:lnTo>
                <a:lnTo>
                  <a:pt x="1300" y="792"/>
                </a:lnTo>
                <a:lnTo>
                  <a:pt x="1291" y="779"/>
                </a:lnTo>
                <a:lnTo>
                  <a:pt x="1282" y="768"/>
                </a:lnTo>
                <a:lnTo>
                  <a:pt x="1271" y="756"/>
                </a:lnTo>
                <a:lnTo>
                  <a:pt x="1261" y="745"/>
                </a:lnTo>
                <a:lnTo>
                  <a:pt x="1250" y="734"/>
                </a:lnTo>
                <a:lnTo>
                  <a:pt x="1240" y="724"/>
                </a:lnTo>
                <a:lnTo>
                  <a:pt x="1229" y="714"/>
                </a:lnTo>
                <a:lnTo>
                  <a:pt x="1217" y="704"/>
                </a:lnTo>
                <a:lnTo>
                  <a:pt x="1206" y="695"/>
                </a:lnTo>
                <a:lnTo>
                  <a:pt x="1193" y="687"/>
                </a:lnTo>
                <a:lnTo>
                  <a:pt x="1180" y="678"/>
                </a:lnTo>
                <a:lnTo>
                  <a:pt x="1166" y="671"/>
                </a:lnTo>
                <a:lnTo>
                  <a:pt x="1154" y="664"/>
                </a:lnTo>
                <a:lnTo>
                  <a:pt x="1139" y="657"/>
                </a:lnTo>
                <a:lnTo>
                  <a:pt x="1125" y="652"/>
                </a:lnTo>
                <a:lnTo>
                  <a:pt x="1110" y="647"/>
                </a:lnTo>
                <a:lnTo>
                  <a:pt x="1090" y="639"/>
                </a:lnTo>
                <a:lnTo>
                  <a:pt x="1065" y="633"/>
                </a:lnTo>
                <a:lnTo>
                  <a:pt x="1038" y="627"/>
                </a:lnTo>
                <a:lnTo>
                  <a:pt x="1011" y="624"/>
                </a:lnTo>
                <a:lnTo>
                  <a:pt x="985" y="620"/>
                </a:lnTo>
                <a:lnTo>
                  <a:pt x="964" y="617"/>
                </a:lnTo>
                <a:lnTo>
                  <a:pt x="947" y="615"/>
                </a:lnTo>
                <a:lnTo>
                  <a:pt x="941" y="612"/>
                </a:lnTo>
                <a:lnTo>
                  <a:pt x="953" y="602"/>
                </a:lnTo>
                <a:lnTo>
                  <a:pt x="967" y="592"/>
                </a:lnTo>
                <a:lnTo>
                  <a:pt x="981" y="581"/>
                </a:lnTo>
                <a:lnTo>
                  <a:pt x="995" y="572"/>
                </a:lnTo>
                <a:lnTo>
                  <a:pt x="1008" y="562"/>
                </a:lnTo>
                <a:lnTo>
                  <a:pt x="1023" y="554"/>
                </a:lnTo>
                <a:lnTo>
                  <a:pt x="1037" y="544"/>
                </a:lnTo>
                <a:lnTo>
                  <a:pt x="1051" y="536"/>
                </a:lnTo>
                <a:lnTo>
                  <a:pt x="1045" y="523"/>
                </a:lnTo>
                <a:lnTo>
                  <a:pt x="1038" y="510"/>
                </a:lnTo>
                <a:lnTo>
                  <a:pt x="1030" y="496"/>
                </a:lnTo>
                <a:lnTo>
                  <a:pt x="1028" y="481"/>
                </a:lnTo>
                <a:lnTo>
                  <a:pt x="1036" y="459"/>
                </a:lnTo>
                <a:lnTo>
                  <a:pt x="1049" y="438"/>
                </a:lnTo>
                <a:lnTo>
                  <a:pt x="1063" y="421"/>
                </a:lnTo>
                <a:lnTo>
                  <a:pt x="1080" y="405"/>
                </a:lnTo>
                <a:lnTo>
                  <a:pt x="1098" y="391"/>
                </a:lnTo>
                <a:lnTo>
                  <a:pt x="1119" y="377"/>
                </a:lnTo>
                <a:lnTo>
                  <a:pt x="1141" y="366"/>
                </a:lnTo>
                <a:lnTo>
                  <a:pt x="1163" y="356"/>
                </a:lnTo>
                <a:lnTo>
                  <a:pt x="1169" y="356"/>
                </a:lnTo>
                <a:lnTo>
                  <a:pt x="1174" y="356"/>
                </a:lnTo>
                <a:lnTo>
                  <a:pt x="1181" y="354"/>
                </a:lnTo>
                <a:lnTo>
                  <a:pt x="1188" y="353"/>
                </a:lnTo>
                <a:lnTo>
                  <a:pt x="1194" y="352"/>
                </a:lnTo>
                <a:lnTo>
                  <a:pt x="1199" y="351"/>
                </a:lnTo>
                <a:lnTo>
                  <a:pt x="1202" y="350"/>
                </a:lnTo>
                <a:lnTo>
                  <a:pt x="1203" y="350"/>
                </a:lnTo>
                <a:lnTo>
                  <a:pt x="1194" y="333"/>
                </a:lnTo>
                <a:lnTo>
                  <a:pt x="1184" y="316"/>
                </a:lnTo>
                <a:lnTo>
                  <a:pt x="1172" y="303"/>
                </a:lnTo>
                <a:lnTo>
                  <a:pt x="1159" y="290"/>
                </a:lnTo>
                <a:lnTo>
                  <a:pt x="1144" y="278"/>
                </a:lnTo>
                <a:lnTo>
                  <a:pt x="1129" y="268"/>
                </a:lnTo>
                <a:lnTo>
                  <a:pt x="1112" y="260"/>
                </a:lnTo>
                <a:lnTo>
                  <a:pt x="1096" y="252"/>
                </a:lnTo>
                <a:lnTo>
                  <a:pt x="1078" y="245"/>
                </a:lnTo>
                <a:lnTo>
                  <a:pt x="1059" y="239"/>
                </a:lnTo>
                <a:lnTo>
                  <a:pt x="1041" y="235"/>
                </a:lnTo>
                <a:lnTo>
                  <a:pt x="1022" y="231"/>
                </a:lnTo>
                <a:lnTo>
                  <a:pt x="1003" y="228"/>
                </a:lnTo>
                <a:lnTo>
                  <a:pt x="983" y="225"/>
                </a:lnTo>
                <a:lnTo>
                  <a:pt x="965" y="224"/>
                </a:lnTo>
                <a:lnTo>
                  <a:pt x="946" y="223"/>
                </a:lnTo>
                <a:lnTo>
                  <a:pt x="951" y="206"/>
                </a:lnTo>
                <a:lnTo>
                  <a:pt x="957" y="183"/>
                </a:lnTo>
                <a:lnTo>
                  <a:pt x="960" y="161"/>
                </a:lnTo>
                <a:lnTo>
                  <a:pt x="959" y="148"/>
                </a:lnTo>
                <a:lnTo>
                  <a:pt x="943" y="152"/>
                </a:lnTo>
                <a:lnTo>
                  <a:pt x="928" y="154"/>
                </a:lnTo>
                <a:lnTo>
                  <a:pt x="912" y="157"/>
                </a:lnTo>
                <a:lnTo>
                  <a:pt x="897" y="160"/>
                </a:lnTo>
                <a:lnTo>
                  <a:pt x="881" y="163"/>
                </a:lnTo>
                <a:lnTo>
                  <a:pt x="864" y="167"/>
                </a:lnTo>
                <a:lnTo>
                  <a:pt x="849" y="172"/>
                </a:lnTo>
                <a:lnTo>
                  <a:pt x="833" y="178"/>
                </a:lnTo>
                <a:lnTo>
                  <a:pt x="822" y="186"/>
                </a:lnTo>
                <a:lnTo>
                  <a:pt x="810" y="192"/>
                </a:lnTo>
                <a:lnTo>
                  <a:pt x="798" y="198"/>
                </a:lnTo>
                <a:lnTo>
                  <a:pt x="785" y="204"/>
                </a:lnTo>
                <a:lnTo>
                  <a:pt x="772" y="209"/>
                </a:lnTo>
                <a:lnTo>
                  <a:pt x="760" y="215"/>
                </a:lnTo>
                <a:lnTo>
                  <a:pt x="748" y="223"/>
                </a:lnTo>
                <a:lnTo>
                  <a:pt x="737" y="232"/>
                </a:lnTo>
                <a:lnTo>
                  <a:pt x="725" y="219"/>
                </a:lnTo>
                <a:lnTo>
                  <a:pt x="707" y="197"/>
                </a:lnTo>
                <a:lnTo>
                  <a:pt x="686" y="168"/>
                </a:lnTo>
                <a:lnTo>
                  <a:pt x="664" y="138"/>
                </a:lnTo>
                <a:lnTo>
                  <a:pt x="642" y="108"/>
                </a:lnTo>
                <a:lnTo>
                  <a:pt x="625" y="83"/>
                </a:lnTo>
                <a:lnTo>
                  <a:pt x="612" y="65"/>
                </a:lnTo>
                <a:lnTo>
                  <a:pt x="608" y="58"/>
                </a:lnTo>
                <a:close/>
              </a:path>
            </a:pathLst>
          </a:custGeom>
          <a:noFill/>
          <a:ln w="171450">
            <a:gradFill flip="none" rotWithShape="1">
              <a:gsLst>
                <a:gs pos="0">
                  <a:srgbClr val="FFE9A3"/>
                </a:gs>
                <a:gs pos="100000">
                  <a:schemeClr val="accent1">
                    <a:tint val="23500"/>
                    <a:satMod val="160000"/>
                    <a:alpha val="0"/>
                  </a:schemeClr>
                </a:gs>
              </a:gsLst>
              <a:lin ang="102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C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5" tIns="22562" rIns="45125" bIns="22562"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7C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 xmlns:p14="http://schemas.microsoft.com/office/powerpoint/2010/main" val="196958696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715" rtl="0" eaLnBrk="1" latinLnBrk="0" hangingPunct="1">
        <a:spcBef>
          <a:spcPct val="0"/>
        </a:spcBef>
        <a:buNone/>
        <a:defRPr sz="3400" kern="1200">
          <a:solidFill>
            <a:schemeClr val="tx1"/>
          </a:solidFill>
          <a:latin typeface="+mj-lt"/>
          <a:ea typeface="+mj-ea"/>
          <a:cs typeface="+mj-cs"/>
        </a:defRPr>
      </a:lvl1pPr>
    </p:titleStyle>
    <p:bodyStyle>
      <a:lvl1pPr marL="266518" indent="-266518" algn="l" defTabSz="71071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456" indent="-222098" algn="l" defTabSz="71071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393" indent="-177679" algn="l" defTabSz="71071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74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10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461"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819"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17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535"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715" rtl="0" eaLnBrk="1" latinLnBrk="0" hangingPunct="1">
        <a:defRPr sz="1400" kern="1200">
          <a:solidFill>
            <a:schemeClr val="tx1"/>
          </a:solidFill>
          <a:latin typeface="+mn-lt"/>
          <a:ea typeface="+mn-ea"/>
          <a:cs typeface="+mn-cs"/>
        </a:defRPr>
      </a:lvl1pPr>
      <a:lvl2pPr marL="355357" algn="l" defTabSz="710715" rtl="0" eaLnBrk="1" latinLnBrk="0" hangingPunct="1">
        <a:defRPr sz="1400" kern="1200">
          <a:solidFill>
            <a:schemeClr val="tx1"/>
          </a:solidFill>
          <a:latin typeface="+mn-lt"/>
          <a:ea typeface="+mn-ea"/>
          <a:cs typeface="+mn-cs"/>
        </a:defRPr>
      </a:lvl2pPr>
      <a:lvl3pPr marL="710715" algn="l" defTabSz="710715" rtl="0" eaLnBrk="1" latinLnBrk="0" hangingPunct="1">
        <a:defRPr sz="1400" kern="1200">
          <a:solidFill>
            <a:schemeClr val="tx1"/>
          </a:solidFill>
          <a:latin typeface="+mn-lt"/>
          <a:ea typeface="+mn-ea"/>
          <a:cs typeface="+mn-cs"/>
        </a:defRPr>
      </a:lvl3pPr>
      <a:lvl4pPr marL="1066071" algn="l" defTabSz="710715" rtl="0" eaLnBrk="1" latinLnBrk="0" hangingPunct="1">
        <a:defRPr sz="1400" kern="1200">
          <a:solidFill>
            <a:schemeClr val="tx1"/>
          </a:solidFill>
          <a:latin typeface="+mn-lt"/>
          <a:ea typeface="+mn-ea"/>
          <a:cs typeface="+mn-cs"/>
        </a:defRPr>
      </a:lvl4pPr>
      <a:lvl5pPr marL="1421429" algn="l" defTabSz="710715" rtl="0" eaLnBrk="1" latinLnBrk="0" hangingPunct="1">
        <a:defRPr sz="1400" kern="1200">
          <a:solidFill>
            <a:schemeClr val="tx1"/>
          </a:solidFill>
          <a:latin typeface="+mn-lt"/>
          <a:ea typeface="+mn-ea"/>
          <a:cs typeface="+mn-cs"/>
        </a:defRPr>
      </a:lvl5pPr>
      <a:lvl6pPr marL="1776784" algn="l" defTabSz="710715" rtl="0" eaLnBrk="1" latinLnBrk="0" hangingPunct="1">
        <a:defRPr sz="1400" kern="1200">
          <a:solidFill>
            <a:schemeClr val="tx1"/>
          </a:solidFill>
          <a:latin typeface="+mn-lt"/>
          <a:ea typeface="+mn-ea"/>
          <a:cs typeface="+mn-cs"/>
        </a:defRPr>
      </a:lvl6pPr>
      <a:lvl7pPr marL="2132141" algn="l" defTabSz="710715" rtl="0" eaLnBrk="1" latinLnBrk="0" hangingPunct="1">
        <a:defRPr sz="1400" kern="1200">
          <a:solidFill>
            <a:schemeClr val="tx1"/>
          </a:solidFill>
          <a:latin typeface="+mn-lt"/>
          <a:ea typeface="+mn-ea"/>
          <a:cs typeface="+mn-cs"/>
        </a:defRPr>
      </a:lvl7pPr>
      <a:lvl8pPr marL="2487499" algn="l" defTabSz="710715" rtl="0" eaLnBrk="1" latinLnBrk="0" hangingPunct="1">
        <a:defRPr sz="1400" kern="1200">
          <a:solidFill>
            <a:schemeClr val="tx1"/>
          </a:solidFill>
          <a:latin typeface="+mn-lt"/>
          <a:ea typeface="+mn-ea"/>
          <a:cs typeface="+mn-cs"/>
        </a:defRPr>
      </a:lvl8pPr>
      <a:lvl9pPr marL="2842856" algn="l" defTabSz="7107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11836" y="-325703"/>
            <a:ext cx="9875830" cy="7374414"/>
          </a:xfrm>
          <a:prstGeom prst="rect">
            <a:avLst/>
          </a:prstGeom>
        </p:spPr>
      </p:pic>
      <p:sp>
        <p:nvSpPr>
          <p:cNvPr id="6" name="5-конечная звезда 1"/>
          <p:cNvSpPr/>
          <p:nvPr/>
        </p:nvSpPr>
        <p:spPr>
          <a:xfrm>
            <a:off x="4983475" y="83897"/>
            <a:ext cx="5410766" cy="5299606"/>
          </a:xfrm>
          <a:custGeom>
            <a:avLst/>
            <a:gdLst>
              <a:gd name="connsiteX0" fmla="*/ 7 w 6768752"/>
              <a:gd name="connsiteY0" fmla="*/ 2585427 h 6768752"/>
              <a:gd name="connsiteX1" fmla="*/ 2297343 w 6768752"/>
              <a:gd name="connsiteY1" fmla="*/ 2168496 h 6768752"/>
              <a:gd name="connsiteX2" fmla="*/ 3384376 w 6768752"/>
              <a:gd name="connsiteY2" fmla="*/ 0 h 6768752"/>
              <a:gd name="connsiteX3" fmla="*/ 4471409 w 6768752"/>
              <a:gd name="connsiteY3" fmla="*/ 2168496 h 6768752"/>
              <a:gd name="connsiteX4" fmla="*/ 6768745 w 6768752"/>
              <a:gd name="connsiteY4" fmla="*/ 2585427 h 6768752"/>
              <a:gd name="connsiteX5" fmla="*/ 5143232 w 6768752"/>
              <a:gd name="connsiteY5" fmla="*/ 4342561 h 6768752"/>
              <a:gd name="connsiteX6" fmla="*/ 5476031 w 6768752"/>
              <a:gd name="connsiteY6" fmla="*/ 6768735 h 6768752"/>
              <a:gd name="connsiteX7" fmla="*/ 3384376 w 6768752"/>
              <a:gd name="connsiteY7" fmla="*/ 5686208 h 6768752"/>
              <a:gd name="connsiteX8" fmla="*/ 1292721 w 6768752"/>
              <a:gd name="connsiteY8" fmla="*/ 6768735 h 6768752"/>
              <a:gd name="connsiteX9" fmla="*/ 1625520 w 6768752"/>
              <a:gd name="connsiteY9" fmla="*/ 4342561 h 6768752"/>
              <a:gd name="connsiteX10" fmla="*/ 7 w 6768752"/>
              <a:gd name="connsiteY10" fmla="*/ 2585427 h 6768752"/>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6768738 w 6860178"/>
              <a:gd name="connsiteY0" fmla="*/ 2585427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6860178"/>
              <a:gd name="connsiteY0" fmla="*/ 2934562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74863 w 8179467"/>
              <a:gd name="connsiteY0" fmla="*/ 2934723 h 6768896"/>
              <a:gd name="connsiteX1" fmla="*/ 5149103 w 8179467"/>
              <a:gd name="connsiteY1" fmla="*/ 4342722 h 6768896"/>
              <a:gd name="connsiteX2" fmla="*/ 5481902 w 8179467"/>
              <a:gd name="connsiteY2" fmla="*/ 6768896 h 6768896"/>
              <a:gd name="connsiteX3" fmla="*/ 3390247 w 8179467"/>
              <a:gd name="connsiteY3" fmla="*/ 5686369 h 6768896"/>
              <a:gd name="connsiteX4" fmla="*/ 1298592 w 8179467"/>
              <a:gd name="connsiteY4" fmla="*/ 6768896 h 6768896"/>
              <a:gd name="connsiteX5" fmla="*/ 1631391 w 8179467"/>
              <a:gd name="connsiteY5" fmla="*/ 4342722 h 6768896"/>
              <a:gd name="connsiteX6" fmla="*/ 5878 w 8179467"/>
              <a:gd name="connsiteY6" fmla="*/ 2585588 h 6768896"/>
              <a:gd name="connsiteX7" fmla="*/ 2303214 w 8179467"/>
              <a:gd name="connsiteY7" fmla="*/ 2168657 h 6768896"/>
              <a:gd name="connsiteX8" fmla="*/ 3390247 w 8179467"/>
              <a:gd name="connsiteY8" fmla="*/ 161 h 6768896"/>
              <a:gd name="connsiteX9" fmla="*/ 4011768 w 8179467"/>
              <a:gd name="connsiteY9" fmla="*/ 2052279 h 6768896"/>
              <a:gd name="connsiteX10" fmla="*/ 8179467 w 8179467"/>
              <a:gd name="connsiteY10" fmla="*/ 2028635 h 6768896"/>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68985 w 7575073"/>
              <a:gd name="connsiteY0" fmla="*/ 2934562 h 7419449"/>
              <a:gd name="connsiteX1" fmla="*/ 5143225 w 7575073"/>
              <a:gd name="connsiteY1" fmla="*/ 4342561 h 7419449"/>
              <a:gd name="connsiteX2" fmla="*/ 5476024 w 7575073"/>
              <a:gd name="connsiteY2" fmla="*/ 6768735 h 7419449"/>
              <a:gd name="connsiteX3" fmla="*/ 3384369 w 7575073"/>
              <a:gd name="connsiteY3" fmla="*/ 5686208 h 7419449"/>
              <a:gd name="connsiteX4" fmla="*/ 926954 w 7575073"/>
              <a:gd name="connsiteY4" fmla="*/ 7400502 h 7419449"/>
              <a:gd name="connsiteX5" fmla="*/ 1625513 w 7575073"/>
              <a:gd name="connsiteY5" fmla="*/ 4342561 h 7419449"/>
              <a:gd name="connsiteX6" fmla="*/ 0 w 7575073"/>
              <a:gd name="connsiteY6" fmla="*/ 2585427 h 7419449"/>
              <a:gd name="connsiteX7" fmla="*/ 2297336 w 7575073"/>
              <a:gd name="connsiteY7" fmla="*/ 2168496 h 7419449"/>
              <a:gd name="connsiteX8" fmla="*/ 3384369 w 7575073"/>
              <a:gd name="connsiteY8" fmla="*/ 0 h 7419449"/>
              <a:gd name="connsiteX9" fmla="*/ 4005890 w 7575073"/>
              <a:gd name="connsiteY9" fmla="*/ 2052118 h 7419449"/>
              <a:gd name="connsiteX10" fmla="*/ 7575073 w 7575073"/>
              <a:gd name="connsiteY10" fmla="*/ 1646088 h 7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5073" h="7419449">
                <a:moveTo>
                  <a:pt x="6668985" y="2934562"/>
                </a:moveTo>
                <a:cubicBezTo>
                  <a:pt x="5279249" y="3337393"/>
                  <a:pt x="5032292" y="3533836"/>
                  <a:pt x="5143225" y="4342561"/>
                </a:cubicBezTo>
                <a:lnTo>
                  <a:pt x="5476024" y="6768735"/>
                </a:lnTo>
                <a:cubicBezTo>
                  <a:pt x="5182881" y="6992676"/>
                  <a:pt x="4142547" y="5580914"/>
                  <a:pt x="3384369" y="5686208"/>
                </a:cubicBezTo>
                <a:cubicBezTo>
                  <a:pt x="2626191" y="5791502"/>
                  <a:pt x="1220097" y="7624443"/>
                  <a:pt x="926954" y="7400502"/>
                </a:cubicBezTo>
                <a:cubicBezTo>
                  <a:pt x="1159807" y="6381188"/>
                  <a:pt x="1625416" y="5378500"/>
                  <a:pt x="1625513" y="4342561"/>
                </a:cubicBezTo>
                <a:cubicBezTo>
                  <a:pt x="1410061" y="3645343"/>
                  <a:pt x="702677" y="2981022"/>
                  <a:pt x="0" y="2585427"/>
                </a:cubicBezTo>
                <a:cubicBezTo>
                  <a:pt x="743738" y="2705221"/>
                  <a:pt x="1733275" y="2599400"/>
                  <a:pt x="2297336" y="2168496"/>
                </a:cubicBezTo>
                <a:cubicBezTo>
                  <a:pt x="2861397" y="1737592"/>
                  <a:pt x="3232613" y="601287"/>
                  <a:pt x="3384369" y="0"/>
                </a:cubicBezTo>
                <a:cubicBezTo>
                  <a:pt x="3469623" y="612371"/>
                  <a:pt x="3307439" y="1777770"/>
                  <a:pt x="4005890" y="2052118"/>
                </a:cubicBezTo>
                <a:cubicBezTo>
                  <a:pt x="4704341" y="2326466"/>
                  <a:pt x="7111324" y="2224777"/>
                  <a:pt x="7575073" y="1646088"/>
                </a:cubicBezTo>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pic>
        <p:nvPicPr>
          <p:cNvPr id="8" name="Рисунок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40216" t="-705357" r="-322404" b="27328"/>
          <a:stretch/>
        </p:blipFill>
        <p:spPr>
          <a:xfrm rot="5400000">
            <a:off x="-12097688" y="1331629"/>
            <a:ext cx="14125815" cy="4194751"/>
          </a:xfrm>
          <a:prstGeom prst="rect">
            <a:avLst/>
          </a:prstGeom>
        </p:spPr>
      </p:pic>
      <p:sp>
        <p:nvSpPr>
          <p:cNvPr id="3" name="Овал 2"/>
          <p:cNvSpPr/>
          <p:nvPr/>
        </p:nvSpPr>
        <p:spPr>
          <a:xfrm>
            <a:off x="-1651549" y="-1234374"/>
            <a:ext cx="12447097" cy="13098503"/>
          </a:xfrm>
          <a:prstGeom prst="ellipse">
            <a:avLst/>
          </a:prstGeom>
          <a:gradFill flip="none" rotWithShape="1">
            <a:gsLst>
              <a:gs pos="0">
                <a:srgbClr val="C00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0" tIns="22559" rIns="45120" bIns="22559"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C000">
                  <a:alpha val="9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 xmlns:p14="http://schemas.microsoft.com/office/powerpoint/2010/main" val="9198541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630" rtl="0" eaLnBrk="1" latinLnBrk="0" hangingPunct="1">
        <a:spcBef>
          <a:spcPct val="0"/>
        </a:spcBef>
        <a:buNone/>
        <a:defRPr sz="3400" kern="1200">
          <a:solidFill>
            <a:schemeClr val="tx1"/>
          </a:solidFill>
          <a:latin typeface="+mj-lt"/>
          <a:ea typeface="+mj-ea"/>
          <a:cs typeface="+mj-cs"/>
        </a:defRPr>
      </a:lvl1pPr>
    </p:titleStyle>
    <p:bodyStyle>
      <a:lvl1pPr marL="266486" indent="-266486" algn="l" defTabSz="71063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86" indent="-222071" algn="l" defTabSz="71063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286" indent="-177658" algn="l" defTabSz="71063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59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914"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22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542"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85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173"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630" rtl="0" eaLnBrk="1" latinLnBrk="0" hangingPunct="1">
        <a:defRPr sz="1400" kern="1200">
          <a:solidFill>
            <a:schemeClr val="tx1"/>
          </a:solidFill>
          <a:latin typeface="+mn-lt"/>
          <a:ea typeface="+mn-ea"/>
          <a:cs typeface="+mn-cs"/>
        </a:defRPr>
      </a:lvl1pPr>
      <a:lvl2pPr marL="355315" algn="l" defTabSz="710630" rtl="0" eaLnBrk="1" latinLnBrk="0" hangingPunct="1">
        <a:defRPr sz="1400" kern="1200">
          <a:solidFill>
            <a:schemeClr val="tx1"/>
          </a:solidFill>
          <a:latin typeface="+mn-lt"/>
          <a:ea typeface="+mn-ea"/>
          <a:cs typeface="+mn-cs"/>
        </a:defRPr>
      </a:lvl2pPr>
      <a:lvl3pPr marL="710630" algn="l" defTabSz="710630" rtl="0" eaLnBrk="1" latinLnBrk="0" hangingPunct="1">
        <a:defRPr sz="1400" kern="1200">
          <a:solidFill>
            <a:schemeClr val="tx1"/>
          </a:solidFill>
          <a:latin typeface="+mn-lt"/>
          <a:ea typeface="+mn-ea"/>
          <a:cs typeface="+mn-cs"/>
        </a:defRPr>
      </a:lvl3pPr>
      <a:lvl4pPr marL="1065943" algn="l" defTabSz="710630" rtl="0" eaLnBrk="1" latinLnBrk="0" hangingPunct="1">
        <a:defRPr sz="1400" kern="1200">
          <a:solidFill>
            <a:schemeClr val="tx1"/>
          </a:solidFill>
          <a:latin typeface="+mn-lt"/>
          <a:ea typeface="+mn-ea"/>
          <a:cs typeface="+mn-cs"/>
        </a:defRPr>
      </a:lvl4pPr>
      <a:lvl5pPr marL="1421259" algn="l" defTabSz="710630" rtl="0" eaLnBrk="1" latinLnBrk="0" hangingPunct="1">
        <a:defRPr sz="1400" kern="1200">
          <a:solidFill>
            <a:schemeClr val="tx1"/>
          </a:solidFill>
          <a:latin typeface="+mn-lt"/>
          <a:ea typeface="+mn-ea"/>
          <a:cs typeface="+mn-cs"/>
        </a:defRPr>
      </a:lvl5pPr>
      <a:lvl6pPr marL="1776571" algn="l" defTabSz="710630" rtl="0" eaLnBrk="1" latinLnBrk="0" hangingPunct="1">
        <a:defRPr sz="1400" kern="1200">
          <a:solidFill>
            <a:schemeClr val="tx1"/>
          </a:solidFill>
          <a:latin typeface="+mn-lt"/>
          <a:ea typeface="+mn-ea"/>
          <a:cs typeface="+mn-cs"/>
        </a:defRPr>
      </a:lvl6pPr>
      <a:lvl7pPr marL="2131885" algn="l" defTabSz="710630" rtl="0" eaLnBrk="1" latinLnBrk="0" hangingPunct="1">
        <a:defRPr sz="1400" kern="1200">
          <a:solidFill>
            <a:schemeClr val="tx1"/>
          </a:solidFill>
          <a:latin typeface="+mn-lt"/>
          <a:ea typeface="+mn-ea"/>
          <a:cs typeface="+mn-cs"/>
        </a:defRPr>
      </a:lvl7pPr>
      <a:lvl8pPr marL="2487201" algn="l" defTabSz="710630" rtl="0" eaLnBrk="1" latinLnBrk="0" hangingPunct="1">
        <a:defRPr sz="1400" kern="1200">
          <a:solidFill>
            <a:schemeClr val="tx1"/>
          </a:solidFill>
          <a:latin typeface="+mn-lt"/>
          <a:ea typeface="+mn-ea"/>
          <a:cs typeface="+mn-cs"/>
        </a:defRPr>
      </a:lvl8pPr>
      <a:lvl9pPr marL="2842515" algn="l" defTabSz="71063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1939" y="-582874"/>
            <a:ext cx="9374889" cy="7690502"/>
          </a:xfrm>
          <a:prstGeom prst="rect">
            <a:avLst/>
          </a:prstGeom>
        </p:spPr>
      </p:pic>
      <p:grpSp>
        <p:nvGrpSpPr>
          <p:cNvPr id="5" name="Группа 4"/>
          <p:cNvGrpSpPr/>
          <p:nvPr/>
        </p:nvGrpSpPr>
        <p:grpSpPr>
          <a:xfrm>
            <a:off x="5913555" y="-535256"/>
            <a:ext cx="3004591" cy="5233433"/>
            <a:chOff x="8444625" y="4157054"/>
            <a:chExt cx="3015284" cy="5252058"/>
          </a:xfrm>
        </p:grpSpPr>
        <p:sp>
          <p:nvSpPr>
            <p:cNvPr id="6" name="Прямоугольник 2253"/>
            <p:cNvSpPr/>
            <p:nvPr/>
          </p:nvSpPr>
          <p:spPr>
            <a:xfrm>
              <a:off x="8444626" y="4162523"/>
              <a:ext cx="3015283" cy="5246589"/>
            </a:xfrm>
            <a:custGeom>
              <a:avLst/>
              <a:gdLst>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1457934 w 3490319"/>
                <a:gd name="connsiteY12" fmla="*/ 3465110 h 6073153"/>
                <a:gd name="connsiteX13" fmla="*/ 559784 w 3490319"/>
                <a:gd name="connsiteY13" fmla="*/ 3023379 h 6073153"/>
                <a:gd name="connsiteX14" fmla="*/ 1745160 w 3490319"/>
                <a:gd name="connsiteY14" fmla="*/ 0 h 6073153"/>
                <a:gd name="connsiteX15" fmla="*/ 3490319 w 3490319"/>
                <a:gd name="connsiteY15" fmla="*/ 1745159 h 6073153"/>
                <a:gd name="connsiteX16" fmla="*/ 3241406 w 3490319"/>
                <a:gd name="connsiteY16" fmla="*/ 2642420 h 6073153"/>
                <a:gd name="connsiteX17" fmla="*/ 2771054 w 3490319"/>
                <a:gd name="connsiteY17" fmla="*/ 4397801 h 6073153"/>
                <a:gd name="connsiteX18" fmla="*/ 3071481 w 3490319"/>
                <a:gd name="connsiteY18" fmla="*/ 4397801 h 6073153"/>
                <a:gd name="connsiteX19" fmla="*/ 2540952 w 3490319"/>
                <a:gd name="connsiteY19" fmla="*/ 6073153 h 6073153"/>
                <a:gd name="connsiteX20" fmla="*/ 949367 w 3490319"/>
                <a:gd name="connsiteY20" fmla="*/ 6073153 h 6073153"/>
                <a:gd name="connsiteX21" fmla="*/ 418838 w 3490319"/>
                <a:gd name="connsiteY21" fmla="*/ 4397801 h 6073153"/>
                <a:gd name="connsiteX22" fmla="*/ 711253 w 3490319"/>
                <a:gd name="connsiteY22" fmla="*/ 4397801 h 6073153"/>
                <a:gd name="connsiteX23" fmla="*/ 233426 w 3490319"/>
                <a:gd name="connsiteY23" fmla="*/ 2614527 h 6073153"/>
                <a:gd name="connsiteX24" fmla="*/ 0 w 3490319"/>
                <a:gd name="connsiteY24" fmla="*/ 1745159 h 6073153"/>
                <a:gd name="connsiteX25" fmla="*/ 1745160 w 3490319"/>
                <a:gd name="connsiteY25"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559784 w 3490319"/>
                <a:gd name="connsiteY12" fmla="*/ 3023379 h 6073153"/>
                <a:gd name="connsiteX13" fmla="*/ 1745160 w 3490319"/>
                <a:gd name="connsiteY13" fmla="*/ 0 h 6073153"/>
                <a:gd name="connsiteX14" fmla="*/ 3490319 w 3490319"/>
                <a:gd name="connsiteY14" fmla="*/ 1745159 h 6073153"/>
                <a:gd name="connsiteX15" fmla="*/ 3241406 w 3490319"/>
                <a:gd name="connsiteY15" fmla="*/ 2642420 h 6073153"/>
                <a:gd name="connsiteX16" fmla="*/ 2771054 w 3490319"/>
                <a:gd name="connsiteY16" fmla="*/ 4397801 h 6073153"/>
                <a:gd name="connsiteX17" fmla="*/ 3071481 w 3490319"/>
                <a:gd name="connsiteY17" fmla="*/ 4397801 h 6073153"/>
                <a:gd name="connsiteX18" fmla="*/ 2540952 w 3490319"/>
                <a:gd name="connsiteY18" fmla="*/ 6073153 h 6073153"/>
                <a:gd name="connsiteX19" fmla="*/ 949367 w 3490319"/>
                <a:gd name="connsiteY19" fmla="*/ 6073153 h 6073153"/>
                <a:gd name="connsiteX20" fmla="*/ 418838 w 3490319"/>
                <a:gd name="connsiteY20" fmla="*/ 4397801 h 6073153"/>
                <a:gd name="connsiteX21" fmla="*/ 711253 w 3490319"/>
                <a:gd name="connsiteY21" fmla="*/ 4397801 h 6073153"/>
                <a:gd name="connsiteX22" fmla="*/ 233426 w 3490319"/>
                <a:gd name="connsiteY22" fmla="*/ 2614527 h 6073153"/>
                <a:gd name="connsiteX23" fmla="*/ 0 w 3490319"/>
                <a:gd name="connsiteY23" fmla="*/ 1745159 h 6073153"/>
                <a:gd name="connsiteX24" fmla="*/ 1745160 w 3490319"/>
                <a:gd name="connsiteY24"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559784 w 3490319"/>
                <a:gd name="connsiteY11" fmla="*/ 3023379 h 6073153"/>
                <a:gd name="connsiteX12" fmla="*/ 1745160 w 3490319"/>
                <a:gd name="connsiteY12" fmla="*/ 0 h 6073153"/>
                <a:gd name="connsiteX13" fmla="*/ 3490319 w 3490319"/>
                <a:gd name="connsiteY13" fmla="*/ 1745159 h 6073153"/>
                <a:gd name="connsiteX14" fmla="*/ 3241406 w 3490319"/>
                <a:gd name="connsiteY14" fmla="*/ 2642420 h 6073153"/>
                <a:gd name="connsiteX15" fmla="*/ 2771054 w 3490319"/>
                <a:gd name="connsiteY15" fmla="*/ 4397801 h 6073153"/>
                <a:gd name="connsiteX16" fmla="*/ 3071481 w 3490319"/>
                <a:gd name="connsiteY16" fmla="*/ 4397801 h 6073153"/>
                <a:gd name="connsiteX17" fmla="*/ 2540952 w 3490319"/>
                <a:gd name="connsiteY17" fmla="*/ 6073153 h 6073153"/>
                <a:gd name="connsiteX18" fmla="*/ 949367 w 3490319"/>
                <a:gd name="connsiteY18" fmla="*/ 6073153 h 6073153"/>
                <a:gd name="connsiteX19" fmla="*/ 418838 w 3490319"/>
                <a:gd name="connsiteY19" fmla="*/ 4397801 h 6073153"/>
                <a:gd name="connsiteX20" fmla="*/ 711253 w 3490319"/>
                <a:gd name="connsiteY20" fmla="*/ 4397801 h 6073153"/>
                <a:gd name="connsiteX21" fmla="*/ 233426 w 3490319"/>
                <a:gd name="connsiteY21" fmla="*/ 2614527 h 6073153"/>
                <a:gd name="connsiteX22" fmla="*/ 0 w 3490319"/>
                <a:gd name="connsiteY22" fmla="*/ 1745159 h 6073153"/>
                <a:gd name="connsiteX23" fmla="*/ 1745160 w 3490319"/>
                <a:gd name="connsiteY23" fmla="*/ 0 h 6073153"/>
                <a:gd name="connsiteX0" fmla="*/ 1745160 w 3490319"/>
                <a:gd name="connsiteY0" fmla="*/ 3490318 h 6073153"/>
                <a:gd name="connsiteX1" fmla="*/ 1745160 w 3490319"/>
                <a:gd name="connsiteY1" fmla="*/ 4397801 h 6073153"/>
                <a:gd name="connsiteX2" fmla="*/ 1745160 w 3490319"/>
                <a:gd name="connsiteY2" fmla="*/ 3490318 h 6073153"/>
                <a:gd name="connsiteX3" fmla="*/ 2919526 w 3490319"/>
                <a:gd name="connsiteY3" fmla="*/ 3034559 h 6073153"/>
                <a:gd name="connsiteX4" fmla="*/ 1954579 w 3490319"/>
                <a:gd name="connsiteY4" fmla="*/ 3476578 h 6073153"/>
                <a:gd name="connsiteX5" fmla="*/ 1954579 w 3490319"/>
                <a:gd name="connsiteY5" fmla="*/ 4397801 h 6073153"/>
                <a:gd name="connsiteX6" fmla="*/ 2554247 w 3490319"/>
                <a:gd name="connsiteY6" fmla="*/ 4397801 h 6073153"/>
                <a:gd name="connsiteX7" fmla="*/ 2919526 w 3490319"/>
                <a:gd name="connsiteY7" fmla="*/ 3034559 h 6073153"/>
                <a:gd name="connsiteX8" fmla="*/ 559784 w 3490319"/>
                <a:gd name="connsiteY8" fmla="*/ 3023379 h 6073153"/>
                <a:gd name="connsiteX9" fmla="*/ 928060 w 3490319"/>
                <a:gd name="connsiteY9" fmla="*/ 4397801 h 6073153"/>
                <a:gd name="connsiteX10" fmla="*/ 559784 w 3490319"/>
                <a:gd name="connsiteY10" fmla="*/ 3023379 h 6073153"/>
                <a:gd name="connsiteX11" fmla="*/ 1745160 w 3490319"/>
                <a:gd name="connsiteY11" fmla="*/ 0 h 6073153"/>
                <a:gd name="connsiteX12" fmla="*/ 3490319 w 3490319"/>
                <a:gd name="connsiteY12" fmla="*/ 1745159 h 6073153"/>
                <a:gd name="connsiteX13" fmla="*/ 3241406 w 3490319"/>
                <a:gd name="connsiteY13" fmla="*/ 2642420 h 6073153"/>
                <a:gd name="connsiteX14" fmla="*/ 2771054 w 3490319"/>
                <a:gd name="connsiteY14" fmla="*/ 4397801 h 6073153"/>
                <a:gd name="connsiteX15" fmla="*/ 3071481 w 3490319"/>
                <a:gd name="connsiteY15" fmla="*/ 4397801 h 6073153"/>
                <a:gd name="connsiteX16" fmla="*/ 2540952 w 3490319"/>
                <a:gd name="connsiteY16" fmla="*/ 6073153 h 6073153"/>
                <a:gd name="connsiteX17" fmla="*/ 949367 w 3490319"/>
                <a:gd name="connsiteY17" fmla="*/ 6073153 h 6073153"/>
                <a:gd name="connsiteX18" fmla="*/ 418838 w 3490319"/>
                <a:gd name="connsiteY18" fmla="*/ 4397801 h 6073153"/>
                <a:gd name="connsiteX19" fmla="*/ 711253 w 3490319"/>
                <a:gd name="connsiteY19" fmla="*/ 4397801 h 6073153"/>
                <a:gd name="connsiteX20" fmla="*/ 233426 w 3490319"/>
                <a:gd name="connsiteY20" fmla="*/ 2614527 h 6073153"/>
                <a:gd name="connsiteX21" fmla="*/ 0 w 3490319"/>
                <a:gd name="connsiteY21" fmla="*/ 1745159 h 6073153"/>
                <a:gd name="connsiteX22" fmla="*/ 1745160 w 3490319"/>
                <a:gd name="connsiteY22"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559784 w 3490319"/>
                <a:gd name="connsiteY5" fmla="*/ 3023379 h 6073153"/>
                <a:gd name="connsiteX6" fmla="*/ 928060 w 3490319"/>
                <a:gd name="connsiteY6" fmla="*/ 4397801 h 6073153"/>
                <a:gd name="connsiteX7" fmla="*/ 559784 w 3490319"/>
                <a:gd name="connsiteY7" fmla="*/ 3023379 h 6073153"/>
                <a:gd name="connsiteX8" fmla="*/ 1745160 w 3490319"/>
                <a:gd name="connsiteY8" fmla="*/ 0 h 6073153"/>
                <a:gd name="connsiteX9" fmla="*/ 3490319 w 3490319"/>
                <a:gd name="connsiteY9" fmla="*/ 1745159 h 6073153"/>
                <a:gd name="connsiteX10" fmla="*/ 3241406 w 3490319"/>
                <a:gd name="connsiteY10" fmla="*/ 2642420 h 6073153"/>
                <a:gd name="connsiteX11" fmla="*/ 2771054 w 3490319"/>
                <a:gd name="connsiteY11" fmla="*/ 4397801 h 6073153"/>
                <a:gd name="connsiteX12" fmla="*/ 3071481 w 3490319"/>
                <a:gd name="connsiteY12" fmla="*/ 4397801 h 6073153"/>
                <a:gd name="connsiteX13" fmla="*/ 2540952 w 3490319"/>
                <a:gd name="connsiteY13" fmla="*/ 6073153 h 6073153"/>
                <a:gd name="connsiteX14" fmla="*/ 949367 w 3490319"/>
                <a:gd name="connsiteY14" fmla="*/ 6073153 h 6073153"/>
                <a:gd name="connsiteX15" fmla="*/ 418838 w 3490319"/>
                <a:gd name="connsiteY15" fmla="*/ 4397801 h 6073153"/>
                <a:gd name="connsiteX16" fmla="*/ 711253 w 3490319"/>
                <a:gd name="connsiteY16" fmla="*/ 4397801 h 6073153"/>
                <a:gd name="connsiteX17" fmla="*/ 233426 w 3490319"/>
                <a:gd name="connsiteY17" fmla="*/ 2614527 h 6073153"/>
                <a:gd name="connsiteX18" fmla="*/ 0 w 3490319"/>
                <a:gd name="connsiteY18" fmla="*/ 1745159 h 6073153"/>
                <a:gd name="connsiteX19" fmla="*/ 1745160 w 3490319"/>
                <a:gd name="connsiteY19"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1745160 w 3490319"/>
                <a:gd name="connsiteY5" fmla="*/ 0 h 6073153"/>
                <a:gd name="connsiteX6" fmla="*/ 3490319 w 3490319"/>
                <a:gd name="connsiteY6" fmla="*/ 1745159 h 6073153"/>
                <a:gd name="connsiteX7" fmla="*/ 3241406 w 3490319"/>
                <a:gd name="connsiteY7" fmla="*/ 2642420 h 6073153"/>
                <a:gd name="connsiteX8" fmla="*/ 2771054 w 3490319"/>
                <a:gd name="connsiteY8" fmla="*/ 4397801 h 6073153"/>
                <a:gd name="connsiteX9" fmla="*/ 3071481 w 3490319"/>
                <a:gd name="connsiteY9" fmla="*/ 4397801 h 6073153"/>
                <a:gd name="connsiteX10" fmla="*/ 2540952 w 3490319"/>
                <a:gd name="connsiteY10" fmla="*/ 6073153 h 6073153"/>
                <a:gd name="connsiteX11" fmla="*/ 949367 w 3490319"/>
                <a:gd name="connsiteY11" fmla="*/ 6073153 h 6073153"/>
                <a:gd name="connsiteX12" fmla="*/ 418838 w 3490319"/>
                <a:gd name="connsiteY12" fmla="*/ 4397801 h 6073153"/>
                <a:gd name="connsiteX13" fmla="*/ 711253 w 3490319"/>
                <a:gd name="connsiteY13" fmla="*/ 4397801 h 6073153"/>
                <a:gd name="connsiteX14" fmla="*/ 233426 w 3490319"/>
                <a:gd name="connsiteY14" fmla="*/ 2614527 h 6073153"/>
                <a:gd name="connsiteX15" fmla="*/ 0 w 3490319"/>
                <a:gd name="connsiteY15" fmla="*/ 1745159 h 6073153"/>
                <a:gd name="connsiteX16" fmla="*/ 1745160 w 3490319"/>
                <a:gd name="connsiteY16" fmla="*/ 0 h 60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0319" h="6073153">
                  <a:moveTo>
                    <a:pt x="2919526" y="3034559"/>
                  </a:moveTo>
                  <a:cubicBezTo>
                    <a:pt x="2658626" y="3273339"/>
                    <a:pt x="2324378" y="3432878"/>
                    <a:pt x="1954579" y="3476578"/>
                  </a:cubicBezTo>
                  <a:lnTo>
                    <a:pt x="1954579" y="4397801"/>
                  </a:lnTo>
                  <a:lnTo>
                    <a:pt x="2554247" y="4397801"/>
                  </a:lnTo>
                  <a:lnTo>
                    <a:pt x="2919526" y="3034559"/>
                  </a:lnTo>
                  <a:close/>
                  <a:moveTo>
                    <a:pt x="1745160" y="0"/>
                  </a:moveTo>
                  <a:cubicBezTo>
                    <a:pt x="2708984" y="0"/>
                    <a:pt x="3490319" y="781334"/>
                    <a:pt x="3490319" y="1745159"/>
                  </a:cubicBezTo>
                  <a:cubicBezTo>
                    <a:pt x="3490319" y="2073453"/>
                    <a:pt x="3399669" y="2380573"/>
                    <a:pt x="3241406" y="2642420"/>
                  </a:cubicBezTo>
                  <a:lnTo>
                    <a:pt x="2771054" y="4397801"/>
                  </a:lnTo>
                  <a:lnTo>
                    <a:pt x="3071481" y="4397801"/>
                  </a:lnTo>
                  <a:lnTo>
                    <a:pt x="2540952" y="6073153"/>
                  </a:lnTo>
                  <a:lnTo>
                    <a:pt x="949367" y="6073153"/>
                  </a:lnTo>
                  <a:lnTo>
                    <a:pt x="418838" y="4397801"/>
                  </a:lnTo>
                  <a:lnTo>
                    <a:pt x="711253" y="4397801"/>
                  </a:lnTo>
                  <a:lnTo>
                    <a:pt x="233426" y="2614527"/>
                  </a:lnTo>
                  <a:cubicBezTo>
                    <a:pt x="84449" y="2359169"/>
                    <a:pt x="0" y="2062026"/>
                    <a:pt x="0" y="1745159"/>
                  </a:cubicBezTo>
                  <a:cubicBezTo>
                    <a:pt x="0" y="781334"/>
                    <a:pt x="781334" y="0"/>
                    <a:pt x="1745160" y="0"/>
                  </a:cubicBez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8444625" y="4157054"/>
              <a:ext cx="3015284" cy="3015284"/>
            </a:xfrm>
            <a:prstGeom prst="ellipse">
              <a:avLst/>
            </a:pr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2834537" y="-1896496"/>
            <a:ext cx="14813074" cy="12937771"/>
          </a:xfrm>
          <a:prstGeom prst="ellipse">
            <a:avLst/>
          </a:prstGeom>
          <a:gradFill flip="none" rotWithShape="1">
            <a:gsLst>
              <a:gs pos="0">
                <a:srgbClr val="00AC42"/>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15" tIns="22557" rIns="45115" bIns="2255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FFFF">
                  <a:alpha val="8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 xmlns:p14="http://schemas.microsoft.com/office/powerpoint/2010/main" val="106426109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4072" r:id="rId4"/>
    <p:sldLayoutId id="2147484073" r:id="rId5"/>
    <p:sldLayoutId id="2147484074" r:id="rId6"/>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txStyles>
    <p:titleStyle>
      <a:lvl1pPr algn="ctr" defTabSz="710545" rtl="0" eaLnBrk="1" latinLnBrk="0" hangingPunct="1">
        <a:spcBef>
          <a:spcPct val="0"/>
        </a:spcBef>
        <a:buNone/>
        <a:defRPr sz="3400" kern="1200">
          <a:solidFill>
            <a:schemeClr val="tx1"/>
          </a:solidFill>
          <a:latin typeface="+mj-lt"/>
          <a:ea typeface="+mj-ea"/>
          <a:cs typeface="+mj-cs"/>
        </a:defRPr>
      </a:lvl1pPr>
    </p:titleStyle>
    <p:bodyStyle>
      <a:lvl1pPr marL="266454" indent="-266454" algn="l" defTabSz="71054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16" indent="-222044" algn="l" defTabSz="71054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179" indent="-177637" algn="l" defTabSz="71054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44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722"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3991"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265"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53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19810"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545" rtl="0" eaLnBrk="1" latinLnBrk="0" hangingPunct="1">
        <a:defRPr sz="1400" kern="1200">
          <a:solidFill>
            <a:schemeClr val="tx1"/>
          </a:solidFill>
          <a:latin typeface="+mn-lt"/>
          <a:ea typeface="+mn-ea"/>
          <a:cs typeface="+mn-cs"/>
        </a:defRPr>
      </a:lvl1pPr>
      <a:lvl2pPr marL="355272" algn="l" defTabSz="710545" rtl="0" eaLnBrk="1" latinLnBrk="0" hangingPunct="1">
        <a:defRPr sz="1400" kern="1200">
          <a:solidFill>
            <a:schemeClr val="tx1"/>
          </a:solidFill>
          <a:latin typeface="+mn-lt"/>
          <a:ea typeface="+mn-ea"/>
          <a:cs typeface="+mn-cs"/>
        </a:defRPr>
      </a:lvl2pPr>
      <a:lvl3pPr marL="710545" algn="l" defTabSz="710545" rtl="0" eaLnBrk="1" latinLnBrk="0" hangingPunct="1">
        <a:defRPr sz="1400" kern="1200">
          <a:solidFill>
            <a:schemeClr val="tx1"/>
          </a:solidFill>
          <a:latin typeface="+mn-lt"/>
          <a:ea typeface="+mn-ea"/>
          <a:cs typeface="+mn-cs"/>
        </a:defRPr>
      </a:lvl3pPr>
      <a:lvl4pPr marL="1065815" algn="l" defTabSz="710545" rtl="0" eaLnBrk="1" latinLnBrk="0" hangingPunct="1">
        <a:defRPr sz="1400" kern="1200">
          <a:solidFill>
            <a:schemeClr val="tx1"/>
          </a:solidFill>
          <a:latin typeface="+mn-lt"/>
          <a:ea typeface="+mn-ea"/>
          <a:cs typeface="+mn-cs"/>
        </a:defRPr>
      </a:lvl4pPr>
      <a:lvl5pPr marL="1421089" algn="l" defTabSz="710545" rtl="0" eaLnBrk="1" latinLnBrk="0" hangingPunct="1">
        <a:defRPr sz="1400" kern="1200">
          <a:solidFill>
            <a:schemeClr val="tx1"/>
          </a:solidFill>
          <a:latin typeface="+mn-lt"/>
          <a:ea typeface="+mn-ea"/>
          <a:cs typeface="+mn-cs"/>
        </a:defRPr>
      </a:lvl5pPr>
      <a:lvl6pPr marL="1776358" algn="l" defTabSz="710545" rtl="0" eaLnBrk="1" latinLnBrk="0" hangingPunct="1">
        <a:defRPr sz="1400" kern="1200">
          <a:solidFill>
            <a:schemeClr val="tx1"/>
          </a:solidFill>
          <a:latin typeface="+mn-lt"/>
          <a:ea typeface="+mn-ea"/>
          <a:cs typeface="+mn-cs"/>
        </a:defRPr>
      </a:lvl6pPr>
      <a:lvl7pPr marL="2131629" algn="l" defTabSz="710545" rtl="0" eaLnBrk="1" latinLnBrk="0" hangingPunct="1">
        <a:defRPr sz="1400" kern="1200">
          <a:solidFill>
            <a:schemeClr val="tx1"/>
          </a:solidFill>
          <a:latin typeface="+mn-lt"/>
          <a:ea typeface="+mn-ea"/>
          <a:cs typeface="+mn-cs"/>
        </a:defRPr>
      </a:lvl7pPr>
      <a:lvl8pPr marL="2486902" algn="l" defTabSz="710545" rtl="0" eaLnBrk="1" latinLnBrk="0" hangingPunct="1">
        <a:defRPr sz="1400" kern="1200">
          <a:solidFill>
            <a:schemeClr val="tx1"/>
          </a:solidFill>
          <a:latin typeface="+mn-lt"/>
          <a:ea typeface="+mn-ea"/>
          <a:cs typeface="+mn-cs"/>
        </a:defRPr>
      </a:lvl8pPr>
      <a:lvl9pPr marL="2842174" algn="l" defTabSz="71054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1971743"/>
      </p:ext>
    </p:extLst>
  </p:cSld>
  <p:clrMap bg1="lt1" tx1="dk1" bg2="lt2" tx2="dk2" accent1="accent1" accent2="accent2" accent3="accent3" accent4="accent4" accent5="accent5" accent6="accent6" hlink="hlink" folHlink="folHlink"/>
  <p:sldLayoutIdLst>
    <p:sldLayoutId id="2147483843" r:id="rId1"/>
    <p:sldLayoutId id="2147485211" r:id="rId2"/>
    <p:sldLayoutId id="2147485212" r:id="rId3"/>
  </p:sldLayoutIdLst>
  <mc:AlternateContent xmlns:mc="http://schemas.openxmlformats.org/markup-compatibility/2006">
    <mc:Choice xmlns="" xmlns:p14="http://schemas.microsoft.com/office/powerpoint/2010/main" Requires="p14">
      <p:transition spd="slow" p14:dur="1500">
        <p:split/>
      </p:transition>
    </mc:Choice>
    <mc:Fallback>
      <p:transition spd="slow">
        <p:split/>
      </p:transition>
    </mc:Fallback>
  </mc:AlternateContent>
  <p:txStyles>
    <p:titleStyle>
      <a:lvl1pPr algn="ctr" defTabSz="652594" rtl="0" eaLnBrk="1" latinLnBrk="0" hangingPunct="1">
        <a:spcBef>
          <a:spcPct val="0"/>
        </a:spcBef>
        <a:buNone/>
        <a:defRPr sz="3100" kern="1200">
          <a:solidFill>
            <a:schemeClr val="tx1"/>
          </a:solidFill>
          <a:latin typeface="+mj-lt"/>
          <a:ea typeface="+mj-ea"/>
          <a:cs typeface="+mj-cs"/>
        </a:defRPr>
      </a:lvl1pPr>
    </p:titleStyle>
    <p:bodyStyle>
      <a:lvl1pPr marL="244721" indent="-244721" algn="l" defTabSz="65259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232" indent="-203933" algn="l" defTabSz="65259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5743" indent="-163146" algn="l" defTabSz="65259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041"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833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4637"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0930"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722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3526"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ru-RU"/>
      </a:defPPr>
      <a:lvl1pPr marL="0" algn="l" defTabSz="652594" rtl="0" eaLnBrk="1" latinLnBrk="0" hangingPunct="1">
        <a:defRPr sz="1300" kern="1200">
          <a:solidFill>
            <a:schemeClr val="tx1"/>
          </a:solidFill>
          <a:latin typeface="+mn-lt"/>
          <a:ea typeface="+mn-ea"/>
          <a:cs typeface="+mn-cs"/>
        </a:defRPr>
      </a:lvl1pPr>
      <a:lvl2pPr marL="326298" algn="l" defTabSz="652594" rtl="0" eaLnBrk="1" latinLnBrk="0" hangingPunct="1">
        <a:defRPr sz="1300" kern="1200">
          <a:solidFill>
            <a:schemeClr val="tx1"/>
          </a:solidFill>
          <a:latin typeface="+mn-lt"/>
          <a:ea typeface="+mn-ea"/>
          <a:cs typeface="+mn-cs"/>
        </a:defRPr>
      </a:lvl2pPr>
      <a:lvl3pPr marL="652594" algn="l" defTabSz="652594" rtl="0" eaLnBrk="1" latinLnBrk="0" hangingPunct="1">
        <a:defRPr sz="1300" kern="1200">
          <a:solidFill>
            <a:schemeClr val="tx1"/>
          </a:solidFill>
          <a:latin typeface="+mn-lt"/>
          <a:ea typeface="+mn-ea"/>
          <a:cs typeface="+mn-cs"/>
        </a:defRPr>
      </a:lvl3pPr>
      <a:lvl4pPr marL="978893" algn="l" defTabSz="652594" rtl="0" eaLnBrk="1" latinLnBrk="0" hangingPunct="1">
        <a:defRPr sz="1300" kern="1200">
          <a:solidFill>
            <a:schemeClr val="tx1"/>
          </a:solidFill>
          <a:latin typeface="+mn-lt"/>
          <a:ea typeface="+mn-ea"/>
          <a:cs typeface="+mn-cs"/>
        </a:defRPr>
      </a:lvl4pPr>
      <a:lvl5pPr marL="1305189" algn="l" defTabSz="652594" rtl="0" eaLnBrk="1" latinLnBrk="0" hangingPunct="1">
        <a:defRPr sz="1300" kern="1200">
          <a:solidFill>
            <a:schemeClr val="tx1"/>
          </a:solidFill>
          <a:latin typeface="+mn-lt"/>
          <a:ea typeface="+mn-ea"/>
          <a:cs typeface="+mn-cs"/>
        </a:defRPr>
      </a:lvl5pPr>
      <a:lvl6pPr marL="1631485" algn="l" defTabSz="652594" rtl="0" eaLnBrk="1" latinLnBrk="0" hangingPunct="1">
        <a:defRPr sz="1300" kern="1200">
          <a:solidFill>
            <a:schemeClr val="tx1"/>
          </a:solidFill>
          <a:latin typeface="+mn-lt"/>
          <a:ea typeface="+mn-ea"/>
          <a:cs typeface="+mn-cs"/>
        </a:defRPr>
      </a:lvl6pPr>
      <a:lvl7pPr marL="1957783" algn="l" defTabSz="652594" rtl="0" eaLnBrk="1" latinLnBrk="0" hangingPunct="1">
        <a:defRPr sz="1300" kern="1200">
          <a:solidFill>
            <a:schemeClr val="tx1"/>
          </a:solidFill>
          <a:latin typeface="+mn-lt"/>
          <a:ea typeface="+mn-ea"/>
          <a:cs typeface="+mn-cs"/>
        </a:defRPr>
      </a:lvl7pPr>
      <a:lvl8pPr marL="2284079" algn="l" defTabSz="652594" rtl="0" eaLnBrk="1" latinLnBrk="0" hangingPunct="1">
        <a:defRPr sz="1300" kern="1200">
          <a:solidFill>
            <a:schemeClr val="tx1"/>
          </a:solidFill>
          <a:latin typeface="+mn-lt"/>
          <a:ea typeface="+mn-ea"/>
          <a:cs typeface="+mn-cs"/>
        </a:defRPr>
      </a:lvl8pPr>
      <a:lvl9pPr marL="2610377" algn="l" defTabSz="65259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635375" y="0"/>
            <a:ext cx="5508625"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5A6C58-3691-4751-8C04-E9892F1B59AC}"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Tahoma" pitchFamily="34" charset="0"/>
                <a:cs typeface="Tahoma" pitchFamily="34" charset="0"/>
              </a:defRPr>
            </a:lvl1pPr>
          </a:lstStyle>
          <a:p>
            <a:pPr>
              <a:defRPr/>
            </a:pPr>
            <a:fld id="{BF40D1E9-1303-420A-8512-4F19FCB44E7E}" type="slidenum">
              <a:rPr lang="ru-RU">
                <a:solidFill>
                  <a:prstClr val="black"/>
                </a:solidFill>
              </a:rPr>
              <a:pPr>
                <a:defRPr/>
              </a:pPr>
              <a:t>‹#›</a:t>
            </a:fld>
            <a:endParaRPr lang="ru-RU" dirty="0">
              <a:solidFill>
                <a:prstClr val="black"/>
              </a:solidFill>
            </a:endParaRPr>
          </a:p>
        </p:txBody>
      </p:sp>
      <p:pic>
        <p:nvPicPr>
          <p:cNvPr id="1031" name="Picture 2" descr="C:\Documents and Settings\ahmedova\Рабочий стол\Логотип_новый_без_текста.png"/>
          <p:cNvPicPr>
            <a:picLocks noChangeAspect="1" noChangeArrowheads="1"/>
          </p:cNvPicPr>
          <p:nvPr/>
        </p:nvPicPr>
        <p:blipFill>
          <a:blip r:embed="rId14"/>
          <a:srcRect/>
          <a:stretch>
            <a:fillRect/>
          </a:stretch>
        </p:blipFill>
        <p:spPr bwMode="auto">
          <a:xfrm>
            <a:off x="-12700" y="0"/>
            <a:ext cx="2292350" cy="1150938"/>
          </a:xfrm>
          <a:prstGeom prst="rect">
            <a:avLst/>
          </a:prstGeom>
          <a:noFill/>
          <a:ln w="9525">
            <a:noFill/>
            <a:miter lim="800000"/>
            <a:headEnd/>
            <a:tailEnd/>
          </a:ln>
        </p:spPr>
      </p:pic>
    </p:spTree>
    <p:extLst>
      <p:ext uri="{BB962C8B-B14F-4D97-AF65-F5344CB8AC3E}">
        <p14:creationId xmlns="" xmlns:p14="http://schemas.microsoft.com/office/powerpoint/2010/main" val="2048820232"/>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172" r:id="rId12"/>
  </p:sldLayoutIdLst>
  <p:transition spd="slow">
    <p:wheel spokes="1"/>
  </p:transition>
  <p:timing>
    <p:tnLst>
      <p:par>
        <p:cTn id="1" dur="indefinite" restart="never" nodeType="tmRoot"/>
      </p:par>
    </p:tnLst>
  </p:timing>
  <p:txStyles>
    <p:titleStyle>
      <a:lvl1pPr algn="l" rtl="0" eaLnBrk="1" fontAlgn="base" hangingPunct="1">
        <a:spcBef>
          <a:spcPct val="0"/>
        </a:spcBef>
        <a:spcAft>
          <a:spcPct val="0"/>
        </a:spcAft>
        <a:defRPr sz="2000" b="1" kern="1200">
          <a:solidFill>
            <a:srgbClr val="008000"/>
          </a:solidFill>
          <a:latin typeface="Tahoma" pitchFamily="34" charset="0"/>
          <a:ea typeface="+mj-ea"/>
          <a:cs typeface="Tahoma" pitchFamily="34" charset="0"/>
        </a:defRPr>
      </a:lvl1pPr>
      <a:lvl2pPr algn="l" rtl="0" eaLnBrk="1" fontAlgn="base" hangingPunct="1">
        <a:spcBef>
          <a:spcPct val="0"/>
        </a:spcBef>
        <a:spcAft>
          <a:spcPct val="0"/>
        </a:spcAft>
        <a:defRPr sz="2000" b="1">
          <a:solidFill>
            <a:srgbClr val="008000"/>
          </a:solidFill>
          <a:latin typeface="Tahoma" pitchFamily="34" charset="0"/>
          <a:cs typeface="Tahoma" pitchFamily="34" charset="0"/>
        </a:defRPr>
      </a:lvl2pPr>
      <a:lvl3pPr algn="l" rtl="0" eaLnBrk="1" fontAlgn="base" hangingPunct="1">
        <a:spcBef>
          <a:spcPct val="0"/>
        </a:spcBef>
        <a:spcAft>
          <a:spcPct val="0"/>
        </a:spcAft>
        <a:defRPr sz="2000" b="1">
          <a:solidFill>
            <a:srgbClr val="008000"/>
          </a:solidFill>
          <a:latin typeface="Tahoma" pitchFamily="34" charset="0"/>
          <a:cs typeface="Tahoma" pitchFamily="34" charset="0"/>
        </a:defRPr>
      </a:lvl3pPr>
      <a:lvl4pPr algn="l" rtl="0" eaLnBrk="1" fontAlgn="base" hangingPunct="1">
        <a:spcBef>
          <a:spcPct val="0"/>
        </a:spcBef>
        <a:spcAft>
          <a:spcPct val="0"/>
        </a:spcAft>
        <a:defRPr sz="2000" b="1">
          <a:solidFill>
            <a:srgbClr val="008000"/>
          </a:solidFill>
          <a:latin typeface="Tahoma" pitchFamily="34" charset="0"/>
          <a:cs typeface="Tahoma" pitchFamily="34" charset="0"/>
        </a:defRPr>
      </a:lvl4pPr>
      <a:lvl5pPr algn="l" rtl="0" eaLnBrk="1" fontAlgn="base" hangingPunct="1">
        <a:spcBef>
          <a:spcPct val="0"/>
        </a:spcBef>
        <a:spcAft>
          <a:spcPct val="0"/>
        </a:spcAft>
        <a:defRPr sz="2000" b="1">
          <a:solidFill>
            <a:srgbClr val="008000"/>
          </a:solidFill>
          <a:latin typeface="Tahoma" pitchFamily="34" charset="0"/>
          <a:cs typeface="Tahoma" pitchFamily="34" charset="0"/>
        </a:defRPr>
      </a:lvl5pPr>
      <a:lvl6pPr marL="457200" algn="l" rtl="0" eaLnBrk="1" fontAlgn="base" hangingPunct="1">
        <a:spcBef>
          <a:spcPct val="0"/>
        </a:spcBef>
        <a:spcAft>
          <a:spcPct val="0"/>
        </a:spcAft>
        <a:defRPr sz="2000" b="1">
          <a:solidFill>
            <a:srgbClr val="008000"/>
          </a:solidFill>
          <a:latin typeface="Tahoma" pitchFamily="34" charset="0"/>
          <a:cs typeface="Tahoma" pitchFamily="34" charset="0"/>
        </a:defRPr>
      </a:lvl6pPr>
      <a:lvl7pPr marL="914400" algn="l" rtl="0" eaLnBrk="1" fontAlgn="base" hangingPunct="1">
        <a:spcBef>
          <a:spcPct val="0"/>
        </a:spcBef>
        <a:spcAft>
          <a:spcPct val="0"/>
        </a:spcAft>
        <a:defRPr sz="2000" b="1">
          <a:solidFill>
            <a:srgbClr val="008000"/>
          </a:solidFill>
          <a:latin typeface="Tahoma" pitchFamily="34" charset="0"/>
          <a:cs typeface="Tahoma" pitchFamily="34" charset="0"/>
        </a:defRPr>
      </a:lvl7pPr>
      <a:lvl8pPr marL="1371600" algn="l" rtl="0" eaLnBrk="1" fontAlgn="base" hangingPunct="1">
        <a:spcBef>
          <a:spcPct val="0"/>
        </a:spcBef>
        <a:spcAft>
          <a:spcPct val="0"/>
        </a:spcAft>
        <a:defRPr sz="2000" b="1">
          <a:solidFill>
            <a:srgbClr val="008000"/>
          </a:solidFill>
          <a:latin typeface="Tahoma" pitchFamily="34" charset="0"/>
          <a:cs typeface="Tahoma" pitchFamily="34" charset="0"/>
        </a:defRPr>
      </a:lvl8pPr>
      <a:lvl9pPr marL="1828800" algn="l" rtl="0" eaLnBrk="1" fontAlgn="base" hangingPunct="1">
        <a:spcBef>
          <a:spcPct val="0"/>
        </a:spcBef>
        <a:spcAft>
          <a:spcPct val="0"/>
        </a:spcAft>
        <a:defRPr sz="2000" b="1">
          <a:solidFill>
            <a:srgbClr val="008000"/>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635375" y="0"/>
            <a:ext cx="5508625"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5A6C58-3691-4751-8C04-E9892F1B59AC}" type="datetime1">
              <a:rPr lang="ru-RU">
                <a:solidFill>
                  <a:prstClr val="black">
                    <a:tint val="75000"/>
                  </a:prstClr>
                </a:solidFill>
              </a:rPr>
              <a:pPr>
                <a:defRPr/>
              </a:pPr>
              <a:t>01.12.2017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Tahoma" pitchFamily="34" charset="0"/>
                <a:cs typeface="Tahoma" pitchFamily="34" charset="0"/>
              </a:defRPr>
            </a:lvl1pPr>
          </a:lstStyle>
          <a:p>
            <a:pPr>
              <a:defRPr/>
            </a:pPr>
            <a:fld id="{BF40D1E9-1303-420A-8512-4F19FCB44E7E}" type="slidenum">
              <a:rPr lang="ru-RU">
                <a:solidFill>
                  <a:prstClr val="black"/>
                </a:solidFill>
              </a:rPr>
              <a:pPr>
                <a:defRPr/>
              </a:pPr>
              <a:t>‹#›</a:t>
            </a:fld>
            <a:endParaRPr lang="ru-RU" dirty="0">
              <a:solidFill>
                <a:prstClr val="black"/>
              </a:solidFill>
            </a:endParaRPr>
          </a:p>
        </p:txBody>
      </p:sp>
      <p:pic>
        <p:nvPicPr>
          <p:cNvPr id="1031" name="Picture 2" descr="C:\Documents and Settings\ahmedova\Рабочий стол\Логотип_новый_без_текста.png"/>
          <p:cNvPicPr>
            <a:picLocks noChangeAspect="1" noChangeArrowheads="1"/>
          </p:cNvPicPr>
          <p:nvPr/>
        </p:nvPicPr>
        <p:blipFill>
          <a:blip r:embed="rId14"/>
          <a:srcRect/>
          <a:stretch>
            <a:fillRect/>
          </a:stretch>
        </p:blipFill>
        <p:spPr bwMode="auto">
          <a:xfrm>
            <a:off x="-12700" y="0"/>
            <a:ext cx="2292350" cy="1150938"/>
          </a:xfrm>
          <a:prstGeom prst="rect">
            <a:avLst/>
          </a:prstGeom>
          <a:noFill/>
          <a:ln w="9525">
            <a:noFill/>
            <a:miter lim="800000"/>
            <a:headEnd/>
            <a:tailEnd/>
          </a:ln>
        </p:spPr>
      </p:pic>
    </p:spTree>
    <p:extLst>
      <p:ext uri="{BB962C8B-B14F-4D97-AF65-F5344CB8AC3E}">
        <p14:creationId xmlns="" xmlns:p14="http://schemas.microsoft.com/office/powerpoint/2010/main" val="2353588028"/>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Lst>
  <p:hf hdr="0" ftr="0" dt="0"/>
  <p:txStyles>
    <p:titleStyle>
      <a:lvl1pPr algn="l" rtl="0" eaLnBrk="1" fontAlgn="base" hangingPunct="1">
        <a:spcBef>
          <a:spcPct val="0"/>
        </a:spcBef>
        <a:spcAft>
          <a:spcPct val="0"/>
        </a:spcAft>
        <a:defRPr sz="2000" b="1" kern="1200">
          <a:solidFill>
            <a:srgbClr val="008000"/>
          </a:solidFill>
          <a:latin typeface="Tahoma" pitchFamily="34" charset="0"/>
          <a:ea typeface="+mj-ea"/>
          <a:cs typeface="Tahoma" pitchFamily="34" charset="0"/>
        </a:defRPr>
      </a:lvl1pPr>
      <a:lvl2pPr algn="l" rtl="0" eaLnBrk="1" fontAlgn="base" hangingPunct="1">
        <a:spcBef>
          <a:spcPct val="0"/>
        </a:spcBef>
        <a:spcAft>
          <a:spcPct val="0"/>
        </a:spcAft>
        <a:defRPr sz="2000" b="1">
          <a:solidFill>
            <a:srgbClr val="008000"/>
          </a:solidFill>
          <a:latin typeface="Tahoma" pitchFamily="34" charset="0"/>
          <a:cs typeface="Tahoma" pitchFamily="34" charset="0"/>
        </a:defRPr>
      </a:lvl2pPr>
      <a:lvl3pPr algn="l" rtl="0" eaLnBrk="1" fontAlgn="base" hangingPunct="1">
        <a:spcBef>
          <a:spcPct val="0"/>
        </a:spcBef>
        <a:spcAft>
          <a:spcPct val="0"/>
        </a:spcAft>
        <a:defRPr sz="2000" b="1">
          <a:solidFill>
            <a:srgbClr val="008000"/>
          </a:solidFill>
          <a:latin typeface="Tahoma" pitchFamily="34" charset="0"/>
          <a:cs typeface="Tahoma" pitchFamily="34" charset="0"/>
        </a:defRPr>
      </a:lvl3pPr>
      <a:lvl4pPr algn="l" rtl="0" eaLnBrk="1" fontAlgn="base" hangingPunct="1">
        <a:spcBef>
          <a:spcPct val="0"/>
        </a:spcBef>
        <a:spcAft>
          <a:spcPct val="0"/>
        </a:spcAft>
        <a:defRPr sz="2000" b="1">
          <a:solidFill>
            <a:srgbClr val="008000"/>
          </a:solidFill>
          <a:latin typeface="Tahoma" pitchFamily="34" charset="0"/>
          <a:cs typeface="Tahoma" pitchFamily="34" charset="0"/>
        </a:defRPr>
      </a:lvl4pPr>
      <a:lvl5pPr algn="l" rtl="0" eaLnBrk="1" fontAlgn="base" hangingPunct="1">
        <a:spcBef>
          <a:spcPct val="0"/>
        </a:spcBef>
        <a:spcAft>
          <a:spcPct val="0"/>
        </a:spcAft>
        <a:defRPr sz="2000" b="1">
          <a:solidFill>
            <a:srgbClr val="008000"/>
          </a:solidFill>
          <a:latin typeface="Tahoma" pitchFamily="34" charset="0"/>
          <a:cs typeface="Tahoma" pitchFamily="34" charset="0"/>
        </a:defRPr>
      </a:lvl5pPr>
      <a:lvl6pPr marL="457200" algn="l" rtl="0" eaLnBrk="1" fontAlgn="base" hangingPunct="1">
        <a:spcBef>
          <a:spcPct val="0"/>
        </a:spcBef>
        <a:spcAft>
          <a:spcPct val="0"/>
        </a:spcAft>
        <a:defRPr sz="2000" b="1">
          <a:solidFill>
            <a:srgbClr val="008000"/>
          </a:solidFill>
          <a:latin typeface="Tahoma" pitchFamily="34" charset="0"/>
          <a:cs typeface="Tahoma" pitchFamily="34" charset="0"/>
        </a:defRPr>
      </a:lvl6pPr>
      <a:lvl7pPr marL="914400" algn="l" rtl="0" eaLnBrk="1" fontAlgn="base" hangingPunct="1">
        <a:spcBef>
          <a:spcPct val="0"/>
        </a:spcBef>
        <a:spcAft>
          <a:spcPct val="0"/>
        </a:spcAft>
        <a:defRPr sz="2000" b="1">
          <a:solidFill>
            <a:srgbClr val="008000"/>
          </a:solidFill>
          <a:latin typeface="Tahoma" pitchFamily="34" charset="0"/>
          <a:cs typeface="Tahoma" pitchFamily="34" charset="0"/>
        </a:defRPr>
      </a:lvl7pPr>
      <a:lvl8pPr marL="1371600" algn="l" rtl="0" eaLnBrk="1" fontAlgn="base" hangingPunct="1">
        <a:spcBef>
          <a:spcPct val="0"/>
        </a:spcBef>
        <a:spcAft>
          <a:spcPct val="0"/>
        </a:spcAft>
        <a:defRPr sz="2000" b="1">
          <a:solidFill>
            <a:srgbClr val="008000"/>
          </a:solidFill>
          <a:latin typeface="Tahoma" pitchFamily="34" charset="0"/>
          <a:cs typeface="Tahoma" pitchFamily="34" charset="0"/>
        </a:defRPr>
      </a:lvl8pPr>
      <a:lvl9pPr marL="1828800" algn="l" rtl="0" eaLnBrk="1" fontAlgn="base" hangingPunct="1">
        <a:spcBef>
          <a:spcPct val="0"/>
        </a:spcBef>
        <a:spcAft>
          <a:spcPct val="0"/>
        </a:spcAft>
        <a:defRPr sz="2000" b="1">
          <a:solidFill>
            <a:srgbClr val="008000"/>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0.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0.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8.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0.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12.xml"/><Relationship Id="rId1" Type="http://schemas.openxmlformats.org/officeDocument/2006/relationships/slideLayout" Target="../slideLayouts/slideLayout70.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3.jpeg"/><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5.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70.xml"/><Relationship Id="rId5" Type="http://schemas.openxmlformats.org/officeDocument/2006/relationships/chart" Target="../charts/chart18.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chart" Target="../charts/chart19.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0.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70.xm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0.xml"/><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6.jpeg"/><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3" Type="http://schemas.openxmlformats.org/officeDocument/2006/relationships/hyperlink" Target="mailto:finotokt@mail.ru" TargetMode="External"/><Relationship Id="rId2" Type="http://schemas.openxmlformats.org/officeDocument/2006/relationships/image" Target="../media/image74.jpeg"/><Relationship Id="rId1" Type="http://schemas.openxmlformats.org/officeDocument/2006/relationships/slideLayout" Target="../slideLayouts/slideLayout65.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0878"/>
            <a:ext cx="8424936" cy="923330"/>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ea typeface="Calibri" pitchFamily="34" charset="0"/>
                <a:cs typeface="Times New Roman" pitchFamily="18" charset="0"/>
              </a:rPr>
              <a:t>Муниципальное образование «Октябрьский муниципальный район»</a:t>
            </a:r>
            <a:br>
              <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ea typeface="Calibri" pitchFamily="34" charset="0"/>
                <a:cs typeface="Times New Roman" pitchFamily="18" charset="0"/>
              </a:rPr>
            </a:br>
            <a:r>
              <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ea typeface="Calibri" pitchFamily="34" charset="0"/>
                <a:cs typeface="Times New Roman" pitchFamily="18" charset="0"/>
              </a:rPr>
              <a:t> Еврейской автономной области</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3" name="Рисунок 2" descr="http://news.mail.ru/prev670x400/pic/1c/da/i9009882_3c9707327a63cdca8bec679ab3ef9dd8.jpg"/>
          <p:cNvPicPr/>
          <p:nvPr/>
        </p:nvPicPr>
        <p:blipFill>
          <a:blip r:embed="rId2">
            <a:extLst>
              <a:ext uri="{28A0092B-C50C-407E-A947-70E740481C1C}">
                <a14:useLocalDpi xmlns="" xmlns:a14="http://schemas.microsoft.com/office/drawing/2010/main" val="0"/>
              </a:ext>
            </a:extLst>
          </a:blip>
          <a:srcRect/>
          <a:stretch>
            <a:fillRect/>
          </a:stretch>
        </p:blipFill>
        <p:spPr bwMode="auto">
          <a:xfrm>
            <a:off x="643450" y="974641"/>
            <a:ext cx="4000558" cy="2305999"/>
          </a:xfrm>
          <a:prstGeom prst="rect">
            <a:avLst/>
          </a:prstGeom>
          <a:noFill/>
          <a:ln>
            <a:noFill/>
          </a:ln>
          <a:scene3d>
            <a:camera prst="orthographicFront"/>
            <a:lightRig rig="threePt" dir="t"/>
          </a:scene3d>
          <a:sp3d>
            <a:bevelT w="152400" h="50800" prst="softRound"/>
          </a:sp3d>
        </p:spPr>
      </p:pic>
      <p:pic>
        <p:nvPicPr>
          <p:cNvPr id="4" name="Рисунок 3" descr="&amp;Vcy;&amp;ocy;&amp;pcy;&amp;rcy;&amp;ocy;&amp;scy; 3. &amp;Icy;&amp;scy;&amp;pcy;&amp;ocy;&amp;lcy;&amp;ncy;&amp;iecy;&amp;ncy;&amp;icy;&amp;iecy; &amp;bcy;&amp;yucy;&amp;dcy;&amp;zhcy;&amp;iecy;&amp;tcy;&amp;acy;"/>
          <p:cNvPicPr/>
          <p:nvPr/>
        </p:nvPicPr>
        <p:blipFill>
          <a:blip r:embed="rId3">
            <a:extLst>
              <a:ext uri="{28A0092B-C50C-407E-A947-70E740481C1C}">
                <a14:useLocalDpi xmlns="" xmlns:a14="http://schemas.microsoft.com/office/drawing/2010/main" val="0"/>
              </a:ext>
            </a:extLst>
          </a:blip>
          <a:srcRect/>
          <a:stretch>
            <a:fillRect/>
          </a:stretch>
        </p:blipFill>
        <p:spPr bwMode="auto">
          <a:xfrm>
            <a:off x="4644008" y="944819"/>
            <a:ext cx="4048139" cy="2314575"/>
          </a:xfrm>
          <a:prstGeom prst="rect">
            <a:avLst/>
          </a:prstGeom>
          <a:noFill/>
          <a:ln>
            <a:noFill/>
          </a:ln>
          <a:scene3d>
            <a:camera prst="orthographicFront"/>
            <a:lightRig rig="threePt" dir="t"/>
          </a:scene3d>
          <a:sp3d>
            <a:bevelT/>
          </a:sp3d>
        </p:spPr>
      </p:pic>
      <p:pic>
        <p:nvPicPr>
          <p:cNvPr id="6" name="Рисунок 5" descr="http://shamora.info/up2/photo_image/cache/full_gallery/29133.1339793276.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6062" y="4005064"/>
            <a:ext cx="3967946" cy="1715158"/>
          </a:xfrm>
          <a:prstGeom prst="rect">
            <a:avLst/>
          </a:prstGeom>
          <a:noFill/>
          <a:ln>
            <a:noFill/>
          </a:ln>
          <a:scene3d>
            <a:camera prst="orthographicFront"/>
            <a:lightRig rig="threePt" dir="t"/>
          </a:scene3d>
          <a:sp3d>
            <a:bevelT w="152400" h="50800" prst="softRound"/>
          </a:sp3d>
        </p:spPr>
      </p:pic>
      <p:sp>
        <p:nvSpPr>
          <p:cNvPr id="8" name="Прямоугольник 7"/>
          <p:cNvSpPr/>
          <p:nvPr/>
        </p:nvSpPr>
        <p:spPr>
          <a:xfrm>
            <a:off x="704702" y="5850956"/>
            <a:ext cx="8072402" cy="923330"/>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ПРОЕКТ  РЕШЕНИЯ О БЮДЖЕТЕ  МУНИЦИПАЛЬНОГО ОБРАЗОВАНИЯ «ОКТЯБРЬСКИЙ МУНИЦИПАЛЬНЫЙ РАЙОН НА 2018 ГОД И ПЛАНОВЫЙ ПЕРИОД 2019-2020 </a:t>
            </a:r>
            <a:r>
              <a:rPr lang="ru-RU"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Годов</a:t>
            </a:r>
            <a:endParaRPr lang="ru-RU"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10" name="Рисунок 9" descr="http://birobidjan.bezformata.ru/content/image190784744.jpg"/>
          <p:cNvPicPr/>
          <p:nvPr/>
        </p:nvPicPr>
        <p:blipFill>
          <a:blip r:embed="rId5">
            <a:extLst>
              <a:ext uri="{28A0092B-C50C-407E-A947-70E740481C1C}">
                <a14:useLocalDpi xmlns="" xmlns:a14="http://schemas.microsoft.com/office/drawing/2010/main" val="0"/>
              </a:ext>
            </a:extLst>
          </a:blip>
          <a:srcRect/>
          <a:stretch>
            <a:fillRect/>
          </a:stretch>
        </p:blipFill>
        <p:spPr bwMode="auto">
          <a:xfrm>
            <a:off x="4667799" y="4005063"/>
            <a:ext cx="4080665" cy="1715159"/>
          </a:xfrm>
          <a:prstGeom prst="rect">
            <a:avLst/>
          </a:prstGeom>
          <a:noFill/>
          <a:ln>
            <a:noFill/>
          </a:ln>
          <a:scene3d>
            <a:camera prst="orthographicFront"/>
            <a:lightRig rig="threePt" dir="t"/>
          </a:scene3d>
          <a:sp3d>
            <a:bevelT w="152400" h="50800" prst="softRound"/>
          </a:sp3d>
        </p:spPr>
      </p:pic>
      <p:sp>
        <p:nvSpPr>
          <p:cNvPr id="11" name="Прямоугольник 10"/>
          <p:cNvSpPr/>
          <p:nvPr/>
        </p:nvSpPr>
        <p:spPr>
          <a:xfrm>
            <a:off x="643450" y="3209947"/>
            <a:ext cx="8048698" cy="792088"/>
          </a:xfrm>
          <a:prstGeom prst="rect">
            <a:avLst/>
          </a:prstGeom>
          <a:blipFill>
            <a:blip r:embed="rId6"/>
            <a:tile tx="0" ty="0" sx="100000" sy="100000" flip="none" algn="tl"/>
          </a:blipFill>
          <a:scene3d>
            <a:camera prst="orthographicFront"/>
            <a:lightRig rig="glow" dir="tl">
              <a:rot lat="0" lon="0" rev="5400000"/>
            </a:lightRig>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БЮДЖЕТ ДЛЯ ГРАЖДАН</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86941586"/>
      </p:ext>
    </p:extLst>
  </p:cSld>
  <p:clrMapOvr>
    <a:masterClrMapping/>
  </p:clrMapOvr>
  <mc:AlternateContent xmlns:mc="http://schemas.openxmlformats.org/markup-compatibility/2006">
    <mc:Choice xmlns="" xmlns:p14="http://schemas.microsoft.com/office/powerpoint/2010/main" Requires="p14">
      <p:transition spd="slow" p14:dur="800" advTm="2022">
        <p:circle/>
      </p:transition>
    </mc:Choice>
    <mc:Fallback>
      <p:transition spd="slow" advTm="2022">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Объект 15"/>
          <p:cNvSpPr>
            <a:spLocks noGrp="1"/>
          </p:cNvSpPr>
          <p:nvPr>
            <p:ph idx="1"/>
          </p:nvPr>
        </p:nvSpPr>
        <p:spPr>
          <a:xfrm>
            <a:off x="-951838" y="6858000"/>
            <a:ext cx="8686800" cy="73124"/>
          </a:xfrm>
        </p:spPr>
        <p:txBody>
          <a:bodyPr>
            <a:normAutofit fontScale="25000" lnSpcReduction="20000"/>
          </a:bodyPr>
          <a:lstStyle/>
          <a:p>
            <a:pPr marL="0" indent="0">
              <a:buNone/>
            </a:pPr>
            <a:r>
              <a:rPr lang="ru-RU" dirty="0" smtClean="0"/>
              <a:t>                </a:t>
            </a:r>
            <a:endParaRPr lang="ru-RU" dirty="0"/>
          </a:p>
        </p:txBody>
      </p:sp>
      <p:graphicFrame>
        <p:nvGraphicFramePr>
          <p:cNvPr id="15" name="Диаграмма 14"/>
          <p:cNvGraphicFramePr/>
          <p:nvPr>
            <p:extLst>
              <p:ext uri="{D42A27DB-BD31-4B8C-83A1-F6EECF244321}">
                <p14:modId xmlns="" xmlns:p14="http://schemas.microsoft.com/office/powerpoint/2010/main" val="731164039"/>
              </p:ext>
            </p:extLst>
          </p:nvPr>
        </p:nvGraphicFramePr>
        <p:xfrm>
          <a:off x="927259" y="4005064"/>
          <a:ext cx="7504360" cy="2348880"/>
        </p:xfrm>
        <a:graphic>
          <a:graphicData uri="http://schemas.openxmlformats.org/drawingml/2006/chart">
            <c:chart xmlns:c="http://schemas.openxmlformats.org/drawingml/2006/chart" xmlns:r="http://schemas.openxmlformats.org/officeDocument/2006/relationships" r:id="rId3"/>
          </a:graphicData>
        </a:graphic>
      </p:graphicFrame>
      <p:pic>
        <p:nvPicPr>
          <p:cNvPr id="28" name="Рисунок 27" descr="https://s.66.ru/localStorage/resize/1020x-/news/5e/52/d9/60/5e52d960.jpg"/>
          <p:cNvPicPr/>
          <p:nvPr/>
        </p:nvPicPr>
        <p:blipFill>
          <a:blip r:embed="rId4">
            <a:extLst>
              <a:ext uri="{28A0092B-C50C-407E-A947-70E740481C1C}">
                <a14:useLocalDpi xmlns="" xmlns:a14="http://schemas.microsoft.com/office/drawing/2010/main" val="0"/>
              </a:ext>
            </a:extLst>
          </a:blip>
          <a:srcRect/>
          <a:stretch>
            <a:fillRect/>
          </a:stretch>
        </p:blipFill>
        <p:spPr bwMode="auto">
          <a:xfrm>
            <a:off x="1017639" y="1268841"/>
            <a:ext cx="7418112" cy="25882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3">
            <a:schemeClr val="lt1"/>
          </a:lnRef>
          <a:fillRef idx="1">
            <a:schemeClr val="dk1"/>
          </a:fillRef>
          <a:effectRef idx="1">
            <a:schemeClr val="dk1"/>
          </a:effectRef>
          <a:fontRef idx="minor">
            <a:schemeClr val="lt1"/>
          </a:fontRef>
        </p:style>
      </p:pic>
      <p:sp>
        <p:nvSpPr>
          <p:cNvPr id="29" name="Скругленный прямоугольник 28"/>
          <p:cNvSpPr/>
          <p:nvPr/>
        </p:nvSpPr>
        <p:spPr>
          <a:xfrm>
            <a:off x="951494" y="1318444"/>
            <a:ext cx="2160240" cy="2489021"/>
          </a:xfrm>
          <a:prstGeom prst="roundRect">
            <a:avLst/>
          </a:prstGeom>
          <a:solidFill>
            <a:schemeClr val="accent6">
              <a:lumMod val="20000"/>
              <a:lumOff val="80000"/>
            </a:schemeClr>
          </a:solid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i="1" dirty="0">
                <a:solidFill>
                  <a:schemeClr val="tx1"/>
                </a:solidFill>
                <a:latin typeface="Times New Roman" pitchFamily="18" charset="0"/>
                <a:ea typeface="Gungsuh" pitchFamily="18" charset="-127"/>
                <a:cs typeface="Times New Roman" pitchFamily="18" charset="0"/>
              </a:rPr>
              <a:t>Поступления от уплаты налогов, предусмотренных Законодательством РФ (налог на доходы физических лиц, акцизы на нефтепродукты, земельный налог,   налог на имущество физических лиц, единый налог на вмененный доход,  единый сельскохозяйственный налог, отдельные виды госпошлины</a:t>
            </a:r>
          </a:p>
        </p:txBody>
      </p:sp>
      <p:sp>
        <p:nvSpPr>
          <p:cNvPr id="30" name="Скругленный прямоугольник 29"/>
          <p:cNvSpPr/>
          <p:nvPr/>
        </p:nvSpPr>
        <p:spPr>
          <a:xfrm>
            <a:off x="3966440" y="1334302"/>
            <a:ext cx="2061056" cy="2522768"/>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i="1" dirty="0">
                <a:solidFill>
                  <a:schemeClr val="tx1"/>
                </a:solidFill>
                <a:latin typeface="Times New Roman" pitchFamily="18" charset="0"/>
                <a:cs typeface="Times New Roman" pitchFamily="18" charset="0"/>
              </a:rPr>
              <a:t>Платежи от продажи и предоставления муниципальным образованием в пользование имущества и земельных участков, от различного вида услуг, а также отдельные виды штрафных са</a:t>
            </a:r>
            <a:r>
              <a:rPr lang="ru-RU" sz="1200" b="1" i="1" dirty="0">
                <a:solidFill>
                  <a:schemeClr val="tx1"/>
                </a:solidFill>
                <a:latin typeface="Times New Roman" pitchFamily="18" charset="0"/>
                <a:cs typeface="Times New Roman" pitchFamily="18" charset="0"/>
              </a:rPr>
              <a:t>нкций</a:t>
            </a:r>
          </a:p>
        </p:txBody>
      </p:sp>
      <p:sp>
        <p:nvSpPr>
          <p:cNvPr id="31" name="Скругленный прямоугольник 30"/>
          <p:cNvSpPr/>
          <p:nvPr/>
        </p:nvSpPr>
        <p:spPr>
          <a:xfrm>
            <a:off x="6578832" y="1457656"/>
            <a:ext cx="2122716" cy="2380053"/>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i="1" dirty="0">
                <a:solidFill>
                  <a:schemeClr val="tx1"/>
                </a:solidFill>
                <a:latin typeface="Times New Roman" pitchFamily="18" charset="0"/>
                <a:cs typeface="Times New Roman" pitchFamily="18" charset="0"/>
              </a:rPr>
              <a:t>Поступления в бюджет района  на безвозмездной основе из вышестоящих бюджетов (дотации, субвенции, субвенции, иные межбюджетные трансферты), а также безвозмездные  перечисления физических и юридических лиц, в том числе добровольные пожертвования)</a:t>
            </a:r>
          </a:p>
        </p:txBody>
      </p:sp>
      <p:sp>
        <p:nvSpPr>
          <p:cNvPr id="9" name="Лента лицом вверх 8"/>
          <p:cNvSpPr/>
          <p:nvPr/>
        </p:nvSpPr>
        <p:spPr>
          <a:xfrm>
            <a:off x="951494" y="116632"/>
            <a:ext cx="7364921" cy="576064"/>
          </a:xfrm>
          <a:prstGeom prst="ribbon2">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СТРУКТУРА ДОХОДОВ</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Прямоугольник 1"/>
          <p:cNvSpPr/>
          <p:nvPr/>
        </p:nvSpPr>
        <p:spPr>
          <a:xfrm>
            <a:off x="1187624" y="980827"/>
            <a:ext cx="1826766" cy="369332"/>
          </a:xfrm>
          <a:prstGeom prst="rect">
            <a:avLst/>
          </a:prstGeom>
        </p:spPr>
        <p:txBody>
          <a:bodyPr wrap="square">
            <a:spAutoFit/>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НАЛОГОВЫЕ</a:t>
            </a:r>
          </a:p>
        </p:txBody>
      </p:sp>
      <p:sp>
        <p:nvSpPr>
          <p:cNvPr id="3" name="Прямоугольник 2"/>
          <p:cNvSpPr/>
          <p:nvPr/>
        </p:nvSpPr>
        <p:spPr>
          <a:xfrm>
            <a:off x="4079689" y="980827"/>
            <a:ext cx="1943481" cy="369332"/>
          </a:xfrm>
          <a:prstGeom prst="rect">
            <a:avLst/>
          </a:prstGeom>
        </p:spPr>
        <p:txBody>
          <a:bodyPr wrap="none">
            <a:spAutoFit/>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НЕНАЛОГОВЫЕ</a:t>
            </a:r>
          </a:p>
        </p:txBody>
      </p:sp>
      <p:sp>
        <p:nvSpPr>
          <p:cNvPr id="4" name="Прямоугольник 3"/>
          <p:cNvSpPr/>
          <p:nvPr/>
        </p:nvSpPr>
        <p:spPr>
          <a:xfrm>
            <a:off x="6346231" y="842327"/>
            <a:ext cx="2771800" cy="646331"/>
          </a:xfrm>
          <a:prstGeom prst="rect">
            <a:avLst/>
          </a:prstGeom>
        </p:spPr>
        <p:txBody>
          <a:bodyPr wrap="square">
            <a:spAutoFit/>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БЕЗВОЗМЕЗДНЫЕ ПОСТУПЛЕНИЯ</a:t>
            </a:r>
          </a:p>
        </p:txBody>
      </p:sp>
    </p:spTree>
    <p:extLst>
      <p:ext uri="{BB962C8B-B14F-4D97-AF65-F5344CB8AC3E}">
        <p14:creationId xmlns="" xmlns:p14="http://schemas.microsoft.com/office/powerpoint/2010/main" val="38020395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конечная звезда 2"/>
          <p:cNvSpPr/>
          <p:nvPr/>
        </p:nvSpPr>
        <p:spPr>
          <a:xfrm>
            <a:off x="4211960" y="3789040"/>
            <a:ext cx="45719" cy="1016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17180" y="116632"/>
            <a:ext cx="7848872" cy="1015663"/>
          </a:xfrm>
          <a:prstGeom prst="rect">
            <a:avLst/>
          </a:prstGeom>
        </p:spPr>
        <p:txBody>
          <a:bodyPr wrap="square">
            <a:spAutoFit/>
          </a:bodyPr>
          <a:lstStyle/>
          <a:p>
            <a:pPr algn="ctr"/>
            <a:r>
              <a:rPr lang="ru-RU" sz="2000" b="1" dirty="0">
                <a:ln w="11430"/>
                <a:solidFill>
                  <a:schemeClr val="accent2"/>
                </a:solidFill>
                <a:effectLst>
                  <a:outerShdw blurRad="50800" dist="39000" dir="5460000" algn="tl">
                    <a:srgbClr val="000000">
                      <a:alpha val="38000"/>
                    </a:srgbClr>
                  </a:outerShdw>
                </a:effectLst>
              </a:rPr>
              <a:t>Динамика прогноза доходов бюджета муниципального образования в </a:t>
            </a:r>
            <a:endParaRPr lang="ru-RU" sz="2000" b="1" dirty="0" smtClean="0">
              <a:ln w="11430"/>
              <a:solidFill>
                <a:schemeClr val="accent2"/>
              </a:solidFill>
              <a:effectLst>
                <a:outerShdw blurRad="50800" dist="39000" dir="5460000" algn="tl">
                  <a:srgbClr val="000000">
                    <a:alpha val="38000"/>
                  </a:srgbClr>
                </a:outerShdw>
              </a:effectLst>
            </a:endParaRPr>
          </a:p>
          <a:p>
            <a:pPr algn="ctr"/>
            <a:r>
              <a:rPr lang="ru-RU" sz="2000" b="1" dirty="0" smtClean="0">
                <a:ln w="11430"/>
                <a:solidFill>
                  <a:schemeClr val="accent2"/>
                </a:solidFill>
                <a:effectLst>
                  <a:outerShdw blurRad="50800" dist="39000" dir="5460000" algn="tl">
                    <a:srgbClr val="000000">
                      <a:alpha val="38000"/>
                    </a:srgbClr>
                  </a:outerShdw>
                </a:effectLst>
              </a:rPr>
              <a:t>2018-2020 </a:t>
            </a:r>
            <a:r>
              <a:rPr lang="ru-RU" sz="2000" b="1" dirty="0">
                <a:ln w="11430"/>
                <a:solidFill>
                  <a:schemeClr val="accent2"/>
                </a:solidFill>
                <a:effectLst>
                  <a:outerShdw blurRad="50800" dist="39000" dir="5460000" algn="tl">
                    <a:srgbClr val="000000">
                      <a:alpha val="38000"/>
                    </a:srgbClr>
                  </a:outerShdw>
                </a:effectLst>
              </a:rPr>
              <a:t>годах</a:t>
            </a:r>
          </a:p>
        </p:txBody>
      </p:sp>
      <p:pic>
        <p:nvPicPr>
          <p:cNvPr id="7" name="Рисунок 6" descr="https://im0-tub-ru.yandex.net/i?id=70181678a35fa997b18f1c2056c8348e-l&amp;n=13"/>
          <p:cNvPicPr/>
          <p:nvPr/>
        </p:nvPicPr>
        <p:blipFill>
          <a:blip r:embed="rId2">
            <a:extLst>
              <a:ext uri="{28A0092B-C50C-407E-A947-70E740481C1C}">
                <a14:useLocalDpi xmlns="" xmlns:a14="http://schemas.microsoft.com/office/drawing/2010/main" val="0"/>
              </a:ext>
            </a:extLst>
          </a:blip>
          <a:srcRect/>
          <a:stretch>
            <a:fillRect/>
          </a:stretch>
        </p:blipFill>
        <p:spPr bwMode="auto">
          <a:xfrm>
            <a:off x="949974" y="4311771"/>
            <a:ext cx="7632847" cy="2160240"/>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angle"/>
            <a:contourClr>
              <a:srgbClr val="969696"/>
            </a:contourClr>
          </a:sp3d>
        </p:spPr>
      </p:pic>
      <p:graphicFrame>
        <p:nvGraphicFramePr>
          <p:cNvPr id="2" name="Таблица 1"/>
          <p:cNvGraphicFramePr>
            <a:graphicFrameLocks noGrp="1"/>
          </p:cNvGraphicFramePr>
          <p:nvPr>
            <p:extLst>
              <p:ext uri="{D42A27DB-BD31-4B8C-83A1-F6EECF244321}">
                <p14:modId xmlns="" xmlns:p14="http://schemas.microsoft.com/office/powerpoint/2010/main" val="3522536231"/>
              </p:ext>
            </p:extLst>
          </p:nvPr>
        </p:nvGraphicFramePr>
        <p:xfrm>
          <a:off x="566858" y="1132293"/>
          <a:ext cx="8099193" cy="3290220"/>
        </p:xfrm>
        <a:graphic>
          <a:graphicData uri="http://schemas.openxmlformats.org/drawingml/2006/table">
            <a:tbl>
              <a:tblPr firstRow="1" firstCol="1" lastRow="1" lastCol="1" bandRow="1" bandCol="1">
                <a:tableStyleId>{5C22544A-7EE6-4342-B048-85BDC9FD1C3A}</a:tableStyleId>
              </a:tblPr>
              <a:tblGrid>
                <a:gridCol w="1394496"/>
                <a:gridCol w="1156914"/>
                <a:gridCol w="1156914"/>
                <a:gridCol w="1154531"/>
                <a:gridCol w="932841"/>
                <a:gridCol w="943171"/>
                <a:gridCol w="943171"/>
                <a:gridCol w="417155"/>
              </a:tblGrid>
              <a:tr h="1257780">
                <a:tc rowSpan="2">
                  <a:txBody>
                    <a:bodyPr/>
                    <a:lstStyle/>
                    <a:p>
                      <a:pPr algn="ctr">
                        <a:spcAft>
                          <a:spcPts val="0"/>
                        </a:spcAft>
                      </a:pPr>
                      <a:r>
                        <a:rPr lang="ru-RU" sz="1200" dirty="0">
                          <a:effectLst/>
                        </a:rPr>
                        <a:t>Показатель</a:t>
                      </a:r>
                      <a:endParaRPr lang="ru-RU" sz="1200" dirty="0">
                        <a:effectLst/>
                        <a:latin typeface="Times New Roman"/>
                        <a:ea typeface="Times New Roman"/>
                      </a:endParaRPr>
                    </a:p>
                  </a:txBody>
                  <a:tcPr marL="68580" marR="68580" marT="0" marB="0"/>
                </a:tc>
                <a:tc>
                  <a:txBody>
                    <a:bodyPr/>
                    <a:lstStyle/>
                    <a:p>
                      <a:pPr algn="ctr">
                        <a:spcAft>
                          <a:spcPts val="0"/>
                        </a:spcAft>
                      </a:pPr>
                      <a:r>
                        <a:rPr lang="ru-RU" sz="1200" dirty="0">
                          <a:effectLst/>
                        </a:rPr>
                        <a:t>Прогноз 2018 год</a:t>
                      </a:r>
                      <a:endParaRPr lang="ru-RU" sz="1200" dirty="0">
                        <a:effectLst/>
                        <a:latin typeface="Times New Roman"/>
                        <a:ea typeface="Times New Roman"/>
                      </a:endParaRPr>
                    </a:p>
                  </a:txBody>
                  <a:tcPr marL="68580" marR="68580" marT="0" marB="0"/>
                </a:tc>
                <a:tc>
                  <a:txBody>
                    <a:bodyPr/>
                    <a:lstStyle/>
                    <a:p>
                      <a:pPr algn="ctr">
                        <a:spcAft>
                          <a:spcPts val="0"/>
                        </a:spcAft>
                      </a:pPr>
                      <a:r>
                        <a:rPr lang="ru-RU" sz="1200">
                          <a:effectLst/>
                        </a:rPr>
                        <a:t>Прогноз 2019 года</a:t>
                      </a:r>
                      <a:endParaRPr lang="ru-RU" sz="1200">
                        <a:effectLst/>
                        <a:latin typeface="Times New Roman"/>
                        <a:ea typeface="Times New Roman"/>
                      </a:endParaRPr>
                    </a:p>
                  </a:txBody>
                  <a:tcPr marL="68580" marR="68580" marT="0" marB="0"/>
                </a:tc>
                <a:tc rowSpan="2">
                  <a:txBody>
                    <a:bodyPr/>
                    <a:lstStyle/>
                    <a:p>
                      <a:pPr algn="ctr">
                        <a:spcAft>
                          <a:spcPts val="0"/>
                        </a:spcAft>
                      </a:pPr>
                      <a:r>
                        <a:rPr lang="ru-RU" sz="1200" dirty="0">
                          <a:effectLst/>
                        </a:rPr>
                        <a:t>Прогноз 2020 года</a:t>
                      </a:r>
                      <a:endParaRPr lang="ru-RU" sz="1200" dirty="0">
                        <a:effectLst/>
                        <a:latin typeface="Times New Roman"/>
                        <a:ea typeface="Times New Roman"/>
                      </a:endParaRPr>
                    </a:p>
                  </a:txBody>
                  <a:tcPr marL="68580" marR="68580" marT="0" marB="0"/>
                </a:tc>
                <a:tc gridSpan="2">
                  <a:txBody>
                    <a:bodyPr/>
                    <a:lstStyle/>
                    <a:p>
                      <a:pPr algn="ctr">
                        <a:spcAft>
                          <a:spcPts val="0"/>
                        </a:spcAft>
                      </a:pPr>
                      <a:r>
                        <a:rPr lang="ru-RU" sz="1200">
                          <a:effectLst/>
                        </a:rPr>
                        <a:t>Отклонение прогноза 2019 года от прогноза 2018 года</a:t>
                      </a:r>
                      <a:endParaRPr lang="ru-RU" sz="1200">
                        <a:effectLst/>
                        <a:latin typeface="Times New Roman"/>
                        <a:ea typeface="Times New Roman"/>
                      </a:endParaRPr>
                    </a:p>
                  </a:txBody>
                  <a:tcPr marL="68580" marR="68580" marT="0" marB="0"/>
                </a:tc>
                <a:tc hMerge="1">
                  <a:txBody>
                    <a:bodyPr/>
                    <a:lstStyle/>
                    <a:p>
                      <a:endParaRPr lang="ru-RU"/>
                    </a:p>
                  </a:txBody>
                  <a:tcPr/>
                </a:tc>
                <a:tc gridSpan="2">
                  <a:txBody>
                    <a:bodyPr/>
                    <a:lstStyle/>
                    <a:p>
                      <a:pPr algn="ctr">
                        <a:spcAft>
                          <a:spcPts val="0"/>
                        </a:spcAft>
                      </a:pPr>
                      <a:r>
                        <a:rPr lang="ru-RU" sz="1200">
                          <a:effectLst/>
                        </a:rPr>
                        <a:t>Отклонение прогноза 2020 года от прогноза 2019 года</a:t>
                      </a:r>
                      <a:endParaRPr lang="ru-RU" sz="1200">
                        <a:effectLst/>
                        <a:latin typeface="Times New Roman"/>
                        <a:ea typeface="Times New Roman"/>
                      </a:endParaRPr>
                    </a:p>
                  </a:txBody>
                  <a:tcPr marL="68580" marR="68580" marT="0" marB="0"/>
                </a:tc>
                <a:tc hMerge="1">
                  <a:txBody>
                    <a:bodyPr/>
                    <a:lstStyle/>
                    <a:p>
                      <a:endParaRPr lang="ru-RU"/>
                    </a:p>
                  </a:txBody>
                  <a:tcPr/>
                </a:tc>
              </a:tr>
              <a:tr h="192117">
                <a:tc vMerge="1">
                  <a:txBody>
                    <a:bodyPr/>
                    <a:lstStyle/>
                    <a:p>
                      <a:endParaRPr lang="ru-RU"/>
                    </a:p>
                  </a:txBody>
                  <a:tcPr/>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vMerge="1">
                  <a:txBody>
                    <a:bodyPr/>
                    <a:lstStyle/>
                    <a:p>
                      <a:endParaRPr lang="ru-RU"/>
                    </a:p>
                  </a:txBody>
                  <a:tcPr/>
                </a:tc>
                <a:tc>
                  <a:txBody>
                    <a:bodyPr/>
                    <a:lstStyle/>
                    <a:p>
                      <a:pPr algn="ctr">
                        <a:spcAft>
                          <a:spcPts val="0"/>
                        </a:spcAft>
                      </a:pPr>
                      <a:r>
                        <a:rPr lang="ru-RU" sz="1200">
                          <a:effectLst/>
                        </a:rPr>
                        <a:t>сумма</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сумма</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384234">
                <a:tc>
                  <a:txBody>
                    <a:bodyPr/>
                    <a:lstStyle/>
                    <a:p>
                      <a:pPr>
                        <a:spcAft>
                          <a:spcPts val="0"/>
                        </a:spcAft>
                      </a:pPr>
                      <a:r>
                        <a:rPr lang="ru-RU" sz="1200">
                          <a:effectLst/>
                        </a:rPr>
                        <a:t>Доходы, всего в т.ч:</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271233,4</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278384,8</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307729,3</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7151,4</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2,6</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29344,5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10,5</a:t>
                      </a:r>
                      <a:endParaRPr lang="ru-RU" sz="1200">
                        <a:effectLst/>
                        <a:latin typeface="Times New Roman"/>
                        <a:ea typeface="Times New Roman"/>
                      </a:endParaRPr>
                    </a:p>
                  </a:txBody>
                  <a:tcPr marL="68580" marR="68580" marT="0" marB="0"/>
                </a:tc>
              </a:tr>
              <a:tr h="384234">
                <a:tc>
                  <a:txBody>
                    <a:bodyPr/>
                    <a:lstStyle/>
                    <a:p>
                      <a:pPr>
                        <a:spcAft>
                          <a:spcPts val="0"/>
                        </a:spcAft>
                      </a:pPr>
                      <a:r>
                        <a:rPr lang="ru-RU" sz="1200">
                          <a:effectLst/>
                        </a:rPr>
                        <a:t>Налоговые доходы</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25228,9</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25784</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26847,5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555,1</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2,2</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1063,5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4,1</a:t>
                      </a:r>
                      <a:endParaRPr lang="ru-RU" sz="1200">
                        <a:effectLst/>
                        <a:latin typeface="Times New Roman"/>
                        <a:ea typeface="Times New Roman"/>
                      </a:endParaRPr>
                    </a:p>
                  </a:txBody>
                  <a:tcPr marL="68580" marR="68580" marT="0" marB="0"/>
                </a:tc>
              </a:tr>
              <a:tr h="384234">
                <a:tc>
                  <a:txBody>
                    <a:bodyPr/>
                    <a:lstStyle/>
                    <a:p>
                      <a:pPr>
                        <a:spcAft>
                          <a:spcPts val="0"/>
                        </a:spcAft>
                      </a:pPr>
                      <a:r>
                        <a:rPr lang="ru-RU" sz="1200">
                          <a:effectLst/>
                        </a:rPr>
                        <a:t>Неналоговые доходы</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36210,5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36868,5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37589,5</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658</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1,8</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721</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a:t>
                      </a:r>
                      <a:endParaRPr lang="ru-RU" sz="1200">
                        <a:effectLst/>
                        <a:latin typeface="Times New Roman"/>
                        <a:ea typeface="Times New Roman"/>
                      </a:endParaRPr>
                    </a:p>
                  </a:txBody>
                  <a:tcPr marL="68580" marR="68580" marT="0" marB="0"/>
                </a:tc>
              </a:tr>
              <a:tr h="687621">
                <a:tc>
                  <a:txBody>
                    <a:bodyPr/>
                    <a:lstStyle/>
                    <a:p>
                      <a:pPr>
                        <a:spcAft>
                          <a:spcPts val="0"/>
                        </a:spcAft>
                      </a:pPr>
                      <a:r>
                        <a:rPr lang="ru-RU" sz="1200">
                          <a:effectLst/>
                        </a:rPr>
                        <a:t>Безвозмездные поступления</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209794</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215732,3</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243292,3</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5938,3</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2,8</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27560</a:t>
                      </a:r>
                      <a:endParaRPr lang="ru-RU" sz="1200">
                        <a:effectLst/>
                        <a:latin typeface="Times New Roman"/>
                        <a:ea typeface="Times New Roman"/>
                      </a:endParaRPr>
                    </a:p>
                  </a:txBody>
                  <a:tcPr marL="68580" marR="68580" marT="0" marB="0"/>
                </a:tc>
                <a:tc>
                  <a:txBody>
                    <a:bodyPr/>
                    <a:lstStyle/>
                    <a:p>
                      <a:pPr algn="ctr">
                        <a:spcAft>
                          <a:spcPts val="0"/>
                        </a:spcAft>
                      </a:pPr>
                      <a:r>
                        <a:rPr lang="ru-RU" sz="1200" dirty="0">
                          <a:effectLst/>
                        </a:rPr>
                        <a:t>12,8</a:t>
                      </a:r>
                      <a:endParaRPr lang="ru-RU" sz="12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663189" y="839907"/>
            <a:ext cx="789421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 рублей</a:t>
            </a: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1251538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809383829"/>
              </p:ext>
            </p:extLst>
          </p:nvPr>
        </p:nvGraphicFramePr>
        <p:xfrm>
          <a:off x="447595" y="1340768"/>
          <a:ext cx="8424935" cy="5099182"/>
        </p:xfrm>
        <a:graphic>
          <a:graphicData uri="http://schemas.openxmlformats.org/drawingml/2006/table">
            <a:tbl>
              <a:tblPr firstRow="1" firstCol="1" lastRow="1" lastCol="1" bandRow="1" bandCol="1">
                <a:tableStyleId>{5C22544A-7EE6-4342-B048-85BDC9FD1C3A}</a:tableStyleId>
              </a:tblPr>
              <a:tblGrid>
                <a:gridCol w="1755424"/>
                <a:gridCol w="738184"/>
                <a:gridCol w="769115"/>
                <a:gridCol w="2172703"/>
                <a:gridCol w="847470"/>
                <a:gridCol w="1258141"/>
                <a:gridCol w="883898"/>
              </a:tblGrid>
              <a:tr h="384781">
                <a:tc row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Наименование показателей</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row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Оценка </a:t>
                      </a:r>
                      <a:r>
                        <a:rPr lang="ru-RU" sz="1200" dirty="0" smtClean="0">
                          <a:effectLst/>
                          <a:latin typeface="Times New Roman" panose="02020603050405020304" pitchFamily="18" charset="0"/>
                          <a:cs typeface="Times New Roman" panose="02020603050405020304" pitchFamily="18" charset="0"/>
                        </a:rPr>
                        <a:t>2017 </a:t>
                      </a:r>
                      <a:r>
                        <a:rPr lang="ru-RU" sz="1200" dirty="0">
                          <a:effectLst/>
                          <a:latin typeface="Times New Roman" panose="02020603050405020304" pitchFamily="18" charset="0"/>
                          <a:cs typeface="Times New Roman" panose="02020603050405020304" pitchFamily="18" charset="0"/>
                        </a:rPr>
                        <a:t>года</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row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Прогноз на </a:t>
                      </a:r>
                      <a:r>
                        <a:rPr lang="ru-RU" sz="1200" dirty="0" smtClean="0">
                          <a:effectLst/>
                          <a:latin typeface="Times New Roman" panose="02020603050405020304" pitchFamily="18" charset="0"/>
                          <a:cs typeface="Times New Roman" panose="02020603050405020304" pitchFamily="18" charset="0"/>
                        </a:rPr>
                        <a:t>2018 </a:t>
                      </a:r>
                      <a:r>
                        <a:rPr lang="ru-RU" sz="1200" dirty="0">
                          <a:effectLst/>
                          <a:latin typeface="Times New Roman" panose="02020603050405020304" pitchFamily="18" charset="0"/>
                          <a:cs typeface="Times New Roman" panose="02020603050405020304" pitchFamily="18" charset="0"/>
                        </a:rPr>
                        <a:t>год</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grid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Отклонение прогноза </a:t>
                      </a:r>
                      <a:r>
                        <a:rPr lang="ru-RU" sz="1200" dirty="0" smtClean="0">
                          <a:effectLst/>
                          <a:latin typeface="Times New Roman" panose="02020603050405020304" pitchFamily="18" charset="0"/>
                          <a:cs typeface="Times New Roman" panose="02020603050405020304" pitchFamily="18" charset="0"/>
                        </a:rPr>
                        <a:t>2018 </a:t>
                      </a:r>
                      <a:r>
                        <a:rPr lang="ru-RU" sz="1200" dirty="0">
                          <a:effectLst/>
                          <a:latin typeface="Times New Roman" panose="02020603050405020304" pitchFamily="18" charset="0"/>
                          <a:cs typeface="Times New Roman" panose="02020603050405020304" pitchFamily="18" charset="0"/>
                        </a:rPr>
                        <a:t>года к оценке </a:t>
                      </a:r>
                      <a:r>
                        <a:rPr lang="ru-RU" sz="1200" dirty="0" smtClean="0">
                          <a:effectLst/>
                          <a:latin typeface="Times New Roman" panose="02020603050405020304" pitchFamily="18" charset="0"/>
                          <a:cs typeface="Times New Roman" panose="02020603050405020304" pitchFamily="18" charset="0"/>
                        </a:rPr>
                        <a:t>2017 </a:t>
                      </a:r>
                      <a:r>
                        <a:rPr lang="ru-RU" sz="1200" dirty="0">
                          <a:effectLst/>
                          <a:latin typeface="Times New Roman" panose="02020603050405020304" pitchFamily="18" charset="0"/>
                          <a:cs typeface="Times New Roman" panose="02020603050405020304" pitchFamily="18" charset="0"/>
                        </a:rPr>
                        <a:t>года</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hMerge="1">
                  <a:txBody>
                    <a:bodyPr/>
                    <a:lstStyle/>
                    <a:p>
                      <a:endParaRPr lang="ru-RU"/>
                    </a:p>
                  </a:txBody>
                  <a:tcPr/>
                </a:tc>
                <a:tc row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Прогноз на </a:t>
                      </a:r>
                      <a:r>
                        <a:rPr lang="ru-RU" sz="1200" dirty="0" smtClean="0">
                          <a:effectLst/>
                          <a:latin typeface="Times New Roman" panose="02020603050405020304" pitchFamily="18" charset="0"/>
                          <a:cs typeface="Times New Roman" panose="02020603050405020304" pitchFamily="18" charset="0"/>
                        </a:rPr>
                        <a:t>2019 </a:t>
                      </a:r>
                      <a:r>
                        <a:rPr lang="ru-RU" sz="1200" dirty="0">
                          <a:effectLst/>
                          <a:latin typeface="Times New Roman" panose="02020603050405020304" pitchFamily="18" charset="0"/>
                          <a:cs typeface="Times New Roman" panose="02020603050405020304" pitchFamily="18" charset="0"/>
                        </a:rPr>
                        <a:t>год</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rowSpan="2">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Прогноз на </a:t>
                      </a:r>
                      <a:r>
                        <a:rPr lang="ru-RU" sz="1200" dirty="0" smtClean="0">
                          <a:effectLst/>
                          <a:latin typeface="Times New Roman" panose="02020603050405020304" pitchFamily="18" charset="0"/>
                          <a:cs typeface="Times New Roman" panose="02020603050405020304" pitchFamily="18" charset="0"/>
                        </a:rPr>
                        <a:t>2020 </a:t>
                      </a:r>
                      <a:r>
                        <a:rPr lang="ru-RU" sz="1200" dirty="0">
                          <a:effectLst/>
                          <a:latin typeface="Times New Roman" panose="02020603050405020304" pitchFamily="18" charset="0"/>
                          <a:cs typeface="Times New Roman" panose="02020603050405020304" pitchFamily="18" charset="0"/>
                        </a:rPr>
                        <a:t>год</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17505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в сумме</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vMerge="1">
                  <a:txBody>
                    <a:bodyPr/>
                    <a:lstStyle/>
                    <a:p>
                      <a:endParaRPr lang="ru-RU"/>
                    </a:p>
                  </a:txBody>
                  <a:tcPr/>
                </a:tc>
                <a:tc vMerge="1">
                  <a:txBody>
                    <a:bodyPr/>
                    <a:lstStyle/>
                    <a:p>
                      <a:endParaRPr lang="ru-RU"/>
                    </a:p>
                  </a:txBody>
                  <a:tcPr/>
                </a:tc>
              </a:tr>
              <a:tr h="508161">
                <a:tc>
                  <a:txBody>
                    <a:bodyPr/>
                    <a:lstStyle/>
                    <a:p>
                      <a:pPr algn="just">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Налоговые доходы всего, из них</a:t>
                      </a:r>
                      <a:endParaRPr lang="ru-RU" sz="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24112,0</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25228,9</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1116,9</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4,6</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25784,0</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26847,5</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0616" marR="60616" marT="0" marB="0"/>
                </a:tc>
              </a:tr>
              <a:tr h="350102">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Налог на доходы физических лиц</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13492</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14383,0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891</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6,6</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14406,0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15287,0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718658">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Налоги на товары (работы, услуги), реализуемые на территории РФ</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2758,3</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3047,9</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289,6</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10,5</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3438,0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3580,0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707218">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3390,7</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3390,0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-0,7</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-0,02</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3410,0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3450,0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525153">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Единый сельскохозяйственный налог</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3250,0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3250,0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3383,0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3383,0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350102">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Государственная пошлина</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1169,0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1108,0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-61,0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-5,2</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1100,0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1100,0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818090">
                <a:tc>
                  <a:txBody>
                    <a:bodyPr/>
                    <a:lstStyle/>
                    <a:p>
                      <a:pPr algn="just">
                        <a:spcAft>
                          <a:spcPts val="0"/>
                        </a:spcAft>
                      </a:pPr>
                      <a:r>
                        <a:rPr lang="ru-RU" sz="1200" dirty="0" smtClean="0">
                          <a:effectLst/>
                          <a:latin typeface="Times New Roman" panose="02020603050405020304" pitchFamily="18" charset="0"/>
                          <a:cs typeface="Times New Roman" panose="02020603050405020304" pitchFamily="18" charset="0"/>
                        </a:rPr>
                        <a:t>Денежные взыскания (штрафы) за нарушение законодательства о налогах и сборах</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42,0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40,0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40,0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40,0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r h="350102">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Платежи при пользовании недрами</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7,0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7,0</a:t>
                      </a:r>
                      <a:endParaRPr lang="ru-RU" sz="1200" dirty="0">
                        <a:effectLst/>
                        <a:latin typeface="Times New Roman" panose="02020603050405020304" pitchFamily="18" charset="0"/>
                        <a:ea typeface="Times New Roman"/>
                        <a:cs typeface="Times New Roman" panose="02020603050405020304" pitchFamily="18" charset="0"/>
                      </a:endParaRPr>
                    </a:p>
                  </a:txBody>
                  <a:tcPr marL="60616" marR="60616" marT="0" marB="0"/>
                </a:tc>
              </a:tr>
            </a:tbl>
          </a:graphicData>
        </a:graphic>
      </p:graphicFrame>
      <p:sp>
        <p:nvSpPr>
          <p:cNvPr id="4" name="Прямоугольник 3"/>
          <p:cNvSpPr/>
          <p:nvPr/>
        </p:nvSpPr>
        <p:spPr>
          <a:xfrm>
            <a:off x="467544" y="116632"/>
            <a:ext cx="8424936" cy="1015663"/>
          </a:xfrm>
          <a:prstGeom prst="rect">
            <a:avLst/>
          </a:prstGeom>
        </p:spPr>
        <p:txBody>
          <a:bodyPr wrap="square">
            <a:spAutoFit/>
          </a:bodyPr>
          <a:lstStyle/>
          <a:p>
            <a:pPr algn="ctr"/>
            <a:r>
              <a:rPr lang="ru-RU" sz="2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Объемы поступлений основных налоговых  и неналоговых доходов на </a:t>
            </a:r>
            <a:r>
              <a:rPr lang="ru-RU" sz="2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2018 </a:t>
            </a:r>
            <a:r>
              <a:rPr lang="ru-RU" sz="2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год и плановый </a:t>
            </a:r>
            <a:r>
              <a:rPr lang="ru-RU" sz="2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период 2019-2020 годов</a:t>
            </a:r>
            <a:endParaRPr lang="ru-RU" sz="2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endParaRPr>
          </a:p>
        </p:txBody>
      </p:sp>
      <p:sp>
        <p:nvSpPr>
          <p:cNvPr id="3" name="Прямоугольник 2"/>
          <p:cNvSpPr/>
          <p:nvPr/>
        </p:nvSpPr>
        <p:spPr>
          <a:xfrm>
            <a:off x="7884368" y="1043195"/>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a:t>
            </a:r>
            <a:r>
              <a:rPr lang="ru-RU" sz="1100" b="1" dirty="0" smtClean="0">
                <a:latin typeface="Times New Roman" pitchFamily="18" charset="0"/>
                <a:cs typeface="Times New Roman" pitchFamily="18" charset="0"/>
              </a:rPr>
              <a:t>. рублей</a:t>
            </a:r>
            <a:endParaRPr lang="ru-RU" sz="11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7971155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872662187"/>
              </p:ext>
            </p:extLst>
          </p:nvPr>
        </p:nvGraphicFramePr>
        <p:xfrm>
          <a:off x="251521" y="116632"/>
          <a:ext cx="8640961" cy="6386041"/>
        </p:xfrm>
        <a:graphic>
          <a:graphicData uri="http://schemas.openxmlformats.org/drawingml/2006/table">
            <a:tbl>
              <a:tblPr>
                <a:tableStyleId>{3C2FFA5D-87B4-456A-9821-1D502468CF0F}</a:tableStyleId>
              </a:tblPr>
              <a:tblGrid>
                <a:gridCol w="2513734"/>
                <a:gridCol w="1302036"/>
                <a:gridCol w="793868"/>
                <a:gridCol w="1062931"/>
                <a:gridCol w="952731"/>
                <a:gridCol w="881630"/>
                <a:gridCol w="1134031"/>
              </a:tblGrid>
              <a:tr h="149736">
                <a:tc>
                  <a:txBody>
                    <a:bodyPr/>
                    <a:lstStyle/>
                    <a:p>
                      <a:pPr algn="just">
                        <a:spcAft>
                          <a:spcPts val="0"/>
                        </a:spcAft>
                      </a:pPr>
                      <a:r>
                        <a:rPr lang="ru-RU" sz="1200" b="1" dirty="0">
                          <a:solidFill>
                            <a:schemeClr val="tx1"/>
                          </a:solidFill>
                          <a:effectLst/>
                        </a:rPr>
                        <a:t>Неналоговые доходы всего, в том числе:</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36985,0</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36210,5</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-774,5</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-2,1</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36868,5</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b="1" dirty="0" smtClean="0">
                          <a:solidFill>
                            <a:schemeClr val="tx1"/>
                          </a:solidFill>
                          <a:effectLst/>
                        </a:rPr>
                        <a:t>37589,5</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r>
              <a:tr h="1446525">
                <a:tc>
                  <a:txBody>
                    <a:bodyPr/>
                    <a:lstStyle/>
                    <a:p>
                      <a:pPr algn="just">
                        <a:spcAft>
                          <a:spcPts val="0"/>
                        </a:spcAft>
                      </a:pPr>
                      <a:r>
                        <a:rPr lang="ru-RU" sz="1200" dirty="0">
                          <a:effectLst/>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сельских поселений, а также средства от продажи права на заключение договоров аренды указанных земельных участков </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11500,0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11500,0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a:effectLst/>
                        </a:rPr>
                        <a:t>11500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a:effectLst/>
                        </a:rPr>
                        <a:t>11500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576064">
                <a:tc>
                  <a:txBody>
                    <a:bodyPr/>
                    <a:lstStyle/>
                    <a:p>
                      <a:pPr algn="just">
                        <a:spcAft>
                          <a:spcPts val="0"/>
                        </a:spcAft>
                      </a:pPr>
                      <a:r>
                        <a:rPr lang="ru-RU" sz="1200" dirty="0">
                          <a:effectLst/>
                        </a:rPr>
                        <a:t>Доходы, получаемые в виде арендной платы за земли, находящиеся в собственности муниципальных районов</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15000,0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15000,0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15000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15000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648072">
                <a:tc>
                  <a:txBody>
                    <a:bodyPr/>
                    <a:lstStyle/>
                    <a:p>
                      <a:pPr algn="just">
                        <a:spcAft>
                          <a:spcPts val="0"/>
                        </a:spcAft>
                      </a:pPr>
                      <a:r>
                        <a:rPr lang="ru-RU" sz="1200" dirty="0">
                          <a:effectLst/>
                        </a:rPr>
                        <a:t>Доходы от сдачи в аренду имущества находящегося в оперативном управлении органов муниципальных районов</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1000,0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950,0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950,0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950,0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734888">
                <a:tc>
                  <a:txBody>
                    <a:bodyPr/>
                    <a:lstStyle/>
                    <a:p>
                      <a:pPr algn="just">
                        <a:spcAft>
                          <a:spcPts val="0"/>
                        </a:spcAft>
                      </a:pPr>
                      <a:r>
                        <a:rPr lang="ru-RU" sz="1200" dirty="0">
                          <a:effectLst/>
                        </a:rPr>
                        <a:t>Прочие доходы от использования имущества и прав, находящихся в государственной и муниципальной собственности</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60,0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40,0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-33,3</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40,0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40,0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530513">
                <a:tc>
                  <a:txBody>
                    <a:bodyPr/>
                    <a:lstStyle/>
                    <a:p>
                      <a:pPr algn="just">
                        <a:spcAft>
                          <a:spcPts val="0"/>
                        </a:spcAft>
                      </a:pPr>
                      <a:r>
                        <a:rPr lang="ru-RU" sz="1200" dirty="0">
                          <a:effectLst/>
                        </a:rPr>
                        <a:t>Плата за негативное воздействие на окружающую среду</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54,5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-29,5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-54,1</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530513">
                <a:tc>
                  <a:txBody>
                    <a:bodyPr/>
                    <a:lstStyle/>
                    <a:p>
                      <a:pPr algn="just">
                        <a:spcAft>
                          <a:spcPts val="0"/>
                        </a:spcAft>
                      </a:pPr>
                      <a:r>
                        <a:rPr lang="ru-RU" sz="1200" dirty="0">
                          <a:effectLst/>
                        </a:rPr>
                        <a:t>Доходы от оказания платных услуг и компенсации затрат государства</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7202,5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7197,5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-0,07</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7807,5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8478,5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451142">
                <a:tc>
                  <a:txBody>
                    <a:bodyPr/>
                    <a:lstStyle/>
                    <a:p>
                      <a:pPr algn="just">
                        <a:spcAft>
                          <a:spcPts val="0"/>
                        </a:spcAft>
                      </a:pPr>
                      <a:r>
                        <a:rPr lang="ru-RU" sz="1200" dirty="0">
                          <a:effectLst/>
                        </a:rPr>
                        <a:t>Доходы от продажи материальных и нематериальных активов</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613,0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165,0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-448</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-73,1</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a:effectLst/>
                        </a:rPr>
                        <a:t>165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a:effectLst/>
                        </a:rPr>
                        <a:t>165</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r>
              <a:tr h="353675">
                <a:tc>
                  <a:txBody>
                    <a:bodyPr/>
                    <a:lstStyle/>
                    <a:p>
                      <a:pPr algn="just">
                        <a:spcAft>
                          <a:spcPts val="0"/>
                        </a:spcAft>
                      </a:pPr>
                      <a:r>
                        <a:rPr lang="ru-RU" sz="1200" dirty="0">
                          <a:effectLst/>
                        </a:rPr>
                        <a:t>Штрафы, санкции, возмещение ущерба </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1555,0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1333,0</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-222</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-14,3</a:t>
                      </a:r>
                      <a:endParaRPr lang="ru-RU" sz="1200" b="1" dirty="0">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1381</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c>
                  <a:txBody>
                    <a:bodyPr/>
                    <a:lstStyle/>
                    <a:p>
                      <a:pPr algn="ctr">
                        <a:spcAft>
                          <a:spcPts val="0"/>
                        </a:spcAft>
                      </a:pPr>
                      <a:r>
                        <a:rPr lang="ru-RU" sz="1200" dirty="0" smtClean="0">
                          <a:effectLst/>
                        </a:rPr>
                        <a:t>1431</a:t>
                      </a:r>
                      <a:endParaRPr lang="ru-RU"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6896" marR="36896" marT="0" marB="0"/>
                </a:tc>
              </a:tr>
            </a:tbl>
          </a:graphicData>
        </a:graphic>
      </p:graphicFrame>
    </p:spTree>
    <p:extLst>
      <p:ext uri="{BB962C8B-B14F-4D97-AF65-F5344CB8AC3E}">
        <p14:creationId xmlns="" xmlns:p14="http://schemas.microsoft.com/office/powerpoint/2010/main" val="238158646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1259632" y="260648"/>
            <a:ext cx="6840760" cy="504056"/>
          </a:xfrm>
          <a:prstGeom prst="wedgeRoundRectCallou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СТРУКТУРА НАЛОГОВЫХ ДОХОДОВ</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Диаграмма 3"/>
          <p:cNvGraphicFramePr/>
          <p:nvPr>
            <p:extLst>
              <p:ext uri="{D42A27DB-BD31-4B8C-83A1-F6EECF244321}">
                <p14:modId xmlns="" xmlns:p14="http://schemas.microsoft.com/office/powerpoint/2010/main" val="2631673842"/>
              </p:ext>
            </p:extLst>
          </p:nvPr>
        </p:nvGraphicFramePr>
        <p:xfrm>
          <a:off x="1050268" y="981308"/>
          <a:ext cx="7259488"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5" name="Овальная выноска 4"/>
          <p:cNvSpPr/>
          <p:nvPr/>
        </p:nvSpPr>
        <p:spPr>
          <a:xfrm>
            <a:off x="1979712" y="4005064"/>
            <a:ext cx="1087056" cy="61264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latin typeface="Times New Roman" panose="02020603050405020304" pitchFamily="18" charset="0"/>
                <a:cs typeface="Times New Roman" panose="02020603050405020304" pitchFamily="18" charset="0"/>
              </a:rPr>
              <a:t>25228,9</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091760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7855" y="2551837"/>
            <a:ext cx="6346512" cy="1631216"/>
          </a:xfrm>
          <a:prstGeom prst="rect">
            <a:avLst/>
          </a:prstGeom>
        </p:spPr>
        <p:txBody>
          <a:bodyPr wrap="square">
            <a:spAutoFit/>
          </a:bodyPr>
          <a:lstStyle/>
          <a:p>
            <a:pPr algn="ctr"/>
            <a:r>
              <a:rPr lang="ru-RU" sz="2000" b="1" dirty="0">
                <a:solidFill>
                  <a:schemeClr val="accent2"/>
                </a:solidFill>
                <a:latin typeface="Times New Roman" panose="02020603050405020304" pitchFamily="18" charset="0"/>
                <a:cs typeface="Times New Roman" panose="02020603050405020304" pitchFamily="18" charset="0"/>
              </a:rPr>
              <a:t>Норматив отчислений</a:t>
            </a:r>
            <a:r>
              <a:rPr lang="ru-RU" sz="2000" dirty="0">
                <a:solidFill>
                  <a:schemeClr val="accent2"/>
                </a:solidFill>
                <a:latin typeface="Times New Roman" panose="02020603050405020304" pitchFamily="18" charset="0"/>
                <a:cs typeface="Times New Roman" panose="02020603050405020304" pitchFamily="18" charset="0"/>
              </a:rPr>
              <a:t> </a:t>
            </a:r>
            <a:r>
              <a:rPr lang="ru-RU" sz="2000" b="1" dirty="0">
                <a:solidFill>
                  <a:schemeClr val="accent2"/>
                </a:solidFill>
                <a:latin typeface="Times New Roman" panose="02020603050405020304" pitchFamily="18" charset="0"/>
                <a:cs typeface="Times New Roman" panose="02020603050405020304" pitchFamily="18" charset="0"/>
              </a:rPr>
              <a:t>определяет  ту  часть от общей суммы уплаченных налогоплательщиками  Октябрьского района налогов, которая в соответствии с бюджетным законодательством остается в местном бюджете</a:t>
            </a:r>
          </a:p>
        </p:txBody>
      </p:sp>
      <p:sp>
        <p:nvSpPr>
          <p:cNvPr id="3" name="Прямоугольник 2"/>
          <p:cNvSpPr/>
          <p:nvPr/>
        </p:nvSpPr>
        <p:spPr>
          <a:xfrm>
            <a:off x="793024" y="4365104"/>
            <a:ext cx="7782824" cy="2246769"/>
          </a:xfrm>
          <a:prstGeom prst="rect">
            <a:avLst/>
          </a:prstGeom>
          <a:blipFill>
            <a:blip r:embed="rId2"/>
            <a:tile tx="0" ty="0" sx="100000" sy="100000" flip="none" algn="tl"/>
          </a:blipFill>
          <a:effectLst>
            <a:outerShdw blurRad="76200" dir="18900000" sy="23000" kx="-1200000" algn="bl" rotWithShape="0">
              <a:prstClr val="black">
                <a:alpha val="20000"/>
              </a:prstClr>
            </a:outerShdw>
          </a:effectLst>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Налог на доходы физических </a:t>
            </a:r>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лиц                                                                      18% </a:t>
            </a:r>
          </a:p>
          <a:p>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Акцизы на нефтепродукты				</a:t>
            </a:r>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7,9%</a:t>
            </a:r>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Единый налог на вмененный доход			</a:t>
            </a:r>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100</a:t>
            </a:r>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t>
            </a:r>
          </a:p>
          <a:p>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Единый сельскохозяйственный </a:t>
            </a:r>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налог</a:t>
            </a:r>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70</a:t>
            </a:r>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t>
            </a:r>
          </a:p>
          <a:p>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r>
              <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Государственная пошлина </a:t>
            </a:r>
          </a:p>
          <a:p>
            <a:r>
              <a:rPr lang="ru-RU"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(в зависимости от установленных полномочий)                                      100%</a:t>
            </a:r>
            <a:endParaRPr lang="ru-RU" sz="14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1026" name="Picture 2" descr="E:\бюджет для граждан\images-1.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4425" y="811181"/>
            <a:ext cx="6336703" cy="1685925"/>
          </a:xfrm>
          <a:prstGeom prst="ellipse">
            <a:avLst/>
          </a:prstGeom>
          <a:ln>
            <a:noFill/>
          </a:ln>
          <a:effectLst>
            <a:softEdge rad="112500"/>
          </a:effectLst>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782581" y="170540"/>
            <a:ext cx="7893875" cy="400110"/>
          </a:xfrm>
          <a:prstGeom prst="rect">
            <a:avLst/>
          </a:prstGeom>
        </p:spPr>
        <p:txBody>
          <a:bodyPr wrap="square">
            <a:spAutoFit/>
          </a:bodyPr>
          <a:lstStyle/>
          <a:p>
            <a:pPr algn="ctr"/>
            <a:r>
              <a:rPr lang="ru-RU" sz="2000" b="1" dirty="0">
                <a:ln w="11430"/>
                <a:solidFill>
                  <a:schemeClr val="bg2">
                    <a:lumMod val="50000"/>
                  </a:schemeClr>
                </a:solidFill>
                <a:effectLst>
                  <a:outerShdw blurRad="50800" dist="39000" dir="5460000" algn="tl">
                    <a:srgbClr val="000000">
                      <a:alpha val="38000"/>
                    </a:srgbClr>
                  </a:outerShdw>
                </a:effectLst>
              </a:rPr>
              <a:t>НОРМАТИВЫ ОТЧИСЛЕНИЙ НАЛОГОВЫХ ДОХОДОВ</a:t>
            </a:r>
          </a:p>
        </p:txBody>
      </p:sp>
    </p:spTree>
    <p:extLst>
      <p:ext uri="{BB962C8B-B14F-4D97-AF65-F5344CB8AC3E}">
        <p14:creationId xmlns="" xmlns:p14="http://schemas.microsoft.com/office/powerpoint/2010/main" val="102009559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899592" y="332656"/>
            <a:ext cx="7398548" cy="504056"/>
          </a:xfrm>
          <a:prstGeom prst="wedgeRoundRectCallout">
            <a:avLst/>
          </a:prstGeom>
          <a:solidFill>
            <a:schemeClr val="accent2">
              <a:lumMod val="20000"/>
              <a:lumOff val="80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Налог на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доходы физических лиц</a:t>
            </a:r>
          </a:p>
        </p:txBody>
      </p:sp>
      <p:sp>
        <p:nvSpPr>
          <p:cNvPr id="5" name="Прямоугольник 4"/>
          <p:cNvSpPr/>
          <p:nvPr/>
        </p:nvSpPr>
        <p:spPr>
          <a:xfrm>
            <a:off x="683568" y="978039"/>
            <a:ext cx="6154112" cy="2554545"/>
          </a:xfrm>
          <a:prstGeom prst="rect">
            <a:avLst/>
          </a:prstGeom>
        </p:spPr>
        <p:txBody>
          <a:bodyPr wrap="square">
            <a:spAutoFit/>
          </a:bodyPr>
          <a:lstStyle/>
          <a:p>
            <a:pPr algn="just"/>
            <a:r>
              <a:rPr lang="ru-RU" sz="1600" b="1" i="1" dirty="0">
                <a:solidFill>
                  <a:schemeClr val="accent2"/>
                </a:solidFill>
                <a:latin typeface="Times New Roman" panose="02020603050405020304" pitchFamily="18" charset="0"/>
                <a:cs typeface="Times New Roman" panose="02020603050405020304" pitchFamily="18" charset="0"/>
              </a:rPr>
              <a:t>В </a:t>
            </a:r>
            <a:r>
              <a:rPr lang="ru-RU" sz="1600" b="1" i="1" dirty="0" smtClean="0">
                <a:solidFill>
                  <a:schemeClr val="accent2"/>
                </a:solidFill>
                <a:latin typeface="Times New Roman" panose="02020603050405020304" pitchFamily="18" charset="0"/>
                <a:cs typeface="Times New Roman" panose="02020603050405020304" pitchFamily="18" charset="0"/>
              </a:rPr>
              <a:t>общей структуре собственных доходов </a:t>
            </a:r>
            <a:r>
              <a:rPr lang="ru-RU" sz="1600" b="1" i="1" dirty="0">
                <a:solidFill>
                  <a:schemeClr val="accent2"/>
                </a:solidFill>
                <a:latin typeface="Times New Roman" panose="02020603050405020304" pitchFamily="18" charset="0"/>
                <a:cs typeface="Times New Roman" panose="02020603050405020304" pitchFamily="18" charset="0"/>
              </a:rPr>
              <a:t>НДФЛ </a:t>
            </a:r>
            <a:r>
              <a:rPr lang="ru-RU" sz="1600" b="1" i="1" dirty="0" smtClean="0">
                <a:solidFill>
                  <a:schemeClr val="accent2"/>
                </a:solidFill>
                <a:latin typeface="Times New Roman" panose="02020603050405020304" pitchFamily="18" charset="0"/>
                <a:cs typeface="Times New Roman" panose="02020603050405020304" pitchFamily="18" charset="0"/>
              </a:rPr>
              <a:t>составит</a:t>
            </a:r>
            <a:r>
              <a:rPr lang="en-US" sz="1600" b="1" i="1" dirty="0" smtClean="0">
                <a:solidFill>
                  <a:schemeClr val="accent2"/>
                </a:solidFill>
                <a:latin typeface="Times New Roman" panose="02020603050405020304" pitchFamily="18" charset="0"/>
                <a:cs typeface="Times New Roman" panose="02020603050405020304" pitchFamily="18" charset="0"/>
              </a:rPr>
              <a:t> </a:t>
            </a:r>
            <a:r>
              <a:rPr lang="ru-RU" sz="1600" b="1" i="1" dirty="0" smtClean="0">
                <a:solidFill>
                  <a:schemeClr val="accent2"/>
                </a:solidFill>
                <a:latin typeface="Times New Roman" panose="02020603050405020304" pitchFamily="18" charset="0"/>
                <a:cs typeface="Times New Roman" panose="02020603050405020304" pitchFamily="18" charset="0"/>
              </a:rPr>
              <a:t>- в 2018г.-23,4%., 2019г.-23,0%,  2020-23,7%  </a:t>
            </a:r>
          </a:p>
          <a:p>
            <a:pPr algn="just"/>
            <a:r>
              <a:rPr lang="ru-RU" sz="1600" b="1" i="1" dirty="0" smtClean="0">
                <a:solidFill>
                  <a:schemeClr val="accent2"/>
                </a:solidFill>
                <a:latin typeface="Times New Roman" panose="02020603050405020304" pitchFamily="18" charset="0"/>
                <a:cs typeface="Times New Roman" panose="02020603050405020304" pitchFamily="18" charset="0"/>
              </a:rPr>
              <a:t>В структуре налоговых доходов в 2018г-57%, 2019- 55,9%, 2020-56,9%</a:t>
            </a:r>
            <a:endParaRPr lang="ru-RU" sz="1600" b="1" i="1" dirty="0">
              <a:solidFill>
                <a:schemeClr val="accent2"/>
              </a:solidFill>
              <a:latin typeface="Times New Roman" panose="02020603050405020304" pitchFamily="18" charset="0"/>
              <a:cs typeface="Times New Roman" panose="02020603050405020304" pitchFamily="18" charset="0"/>
            </a:endParaRPr>
          </a:p>
          <a:p>
            <a:pPr algn="just"/>
            <a:r>
              <a:rPr lang="ru-RU" sz="1600" b="1" i="1" dirty="0">
                <a:solidFill>
                  <a:schemeClr val="accent2"/>
                </a:solidFill>
                <a:latin typeface="Times New Roman" panose="02020603050405020304" pitchFamily="18" charset="0"/>
                <a:cs typeface="Times New Roman" panose="02020603050405020304" pitchFamily="18" charset="0"/>
              </a:rPr>
              <a:t>Норматив отчислений НДФЛ в бюджет муниципального образования </a:t>
            </a:r>
            <a:r>
              <a:rPr lang="ru-RU" sz="1600" b="1" i="1" dirty="0" smtClean="0">
                <a:solidFill>
                  <a:schemeClr val="accent2"/>
                </a:solidFill>
                <a:latin typeface="Times New Roman" panose="02020603050405020304" pitchFamily="18" charset="0"/>
                <a:cs typeface="Times New Roman" panose="02020603050405020304" pitchFamily="18" charset="0"/>
              </a:rPr>
              <a:t>Октябрьский муниципальный район составляет 18%.</a:t>
            </a:r>
          </a:p>
          <a:p>
            <a:pPr algn="just"/>
            <a:r>
              <a:rPr lang="ru-RU" sz="1600" b="1" i="1" dirty="0" smtClean="0">
                <a:solidFill>
                  <a:schemeClr val="accent2"/>
                </a:solidFill>
                <a:latin typeface="Times New Roman" panose="02020603050405020304" pitchFamily="18" charset="0"/>
                <a:cs typeface="Times New Roman" panose="02020603050405020304" pitchFamily="18" charset="0"/>
              </a:rPr>
              <a:t>Ожидаемое исполнение по НДФЛ рассчитано  из расчета индекса роста фонда оплаты труда на соответствующий год (2018-,1,067 2019-1,05,2020-1,49 )</a:t>
            </a:r>
            <a:endParaRPr lang="ru-RU" sz="1600" b="1" i="1" dirty="0">
              <a:solidFill>
                <a:schemeClr val="accent2"/>
              </a:solidFill>
            </a:endParaRPr>
          </a:p>
        </p:txBody>
      </p:sp>
      <p:graphicFrame>
        <p:nvGraphicFramePr>
          <p:cNvPr id="6" name="Диаграмма 5"/>
          <p:cNvGraphicFramePr/>
          <p:nvPr>
            <p:extLst>
              <p:ext uri="{D42A27DB-BD31-4B8C-83A1-F6EECF244321}">
                <p14:modId xmlns="" xmlns:p14="http://schemas.microsoft.com/office/powerpoint/2010/main" val="2006679724"/>
              </p:ext>
            </p:extLst>
          </p:nvPr>
        </p:nvGraphicFramePr>
        <p:xfrm>
          <a:off x="395536" y="3140968"/>
          <a:ext cx="7848872" cy="352510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3"/>
          <p:cNvPicPr>
            <a:picLocks noChangeAspect="1" noChangeArrowheads="1"/>
          </p:cNvPicPr>
          <p:nvPr/>
        </p:nvPicPr>
        <p:blipFill rotWithShape="1">
          <a:blip r:embed="rId4">
            <a:extLst>
              <a:ext uri="{BEBA8EAE-BF5A-486C-A8C5-ECC9F3942E4B}">
                <a14:imgProps xmlns="" xmlns:a14="http://schemas.microsoft.com/office/drawing/2010/main">
                  <a14:imgLayer r:embed="rId5">
                    <a14:imgEffect>
                      <a14:sharpenSoften amount="-36000"/>
                    </a14:imgEffect>
                  </a14:imgLayer>
                </a14:imgProps>
              </a:ext>
              <a:ext uri="{28A0092B-C50C-407E-A947-70E740481C1C}">
                <a14:useLocalDpi xmlns="" xmlns:a14="http://schemas.microsoft.com/office/drawing/2010/main" val="0"/>
              </a:ext>
            </a:extLst>
          </a:blip>
          <a:srcRect l="8807" r="4644" b="9147"/>
          <a:stretch/>
        </p:blipFill>
        <p:spPr bwMode="auto">
          <a:xfrm rot="572761">
            <a:off x="7047173" y="1105555"/>
            <a:ext cx="1871847" cy="131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7403343" y="3196007"/>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131613135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187624" y="332656"/>
            <a:ext cx="6984776" cy="648072"/>
          </a:xfrm>
          <a:prstGeom prst="wedgeRoundRectCallout">
            <a:avLst/>
          </a:prstGeom>
          <a:solidFill>
            <a:srgbClr val="FFCCCC"/>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ЕДИНЫЙ НАЛОГ НА ВМЕНЕННЫЙ ДОХОД</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949896" y="1244123"/>
            <a:ext cx="5853087" cy="1631216"/>
          </a:xfrm>
          <a:prstGeom prst="rect">
            <a:avLst/>
          </a:prstGeom>
        </p:spPr>
        <p:txBody>
          <a:bodyPr wrap="square">
            <a:spAutoFit/>
          </a:bodyPr>
          <a:lstStyle/>
          <a:p>
            <a:r>
              <a:rPr lang="ru-RU" b="1" i="1" dirty="0">
                <a:solidFill>
                  <a:schemeClr val="accent2"/>
                </a:solidFill>
                <a:latin typeface="Times New Roman" panose="02020603050405020304" pitchFamily="18" charset="0"/>
                <a:cs typeface="Times New Roman" panose="02020603050405020304" pitchFamily="18" charset="0"/>
              </a:rPr>
              <a:t>П</a:t>
            </a:r>
            <a:r>
              <a:rPr lang="ru-RU" b="1" i="1" dirty="0" smtClean="0">
                <a:solidFill>
                  <a:schemeClr val="accent2"/>
                </a:solidFill>
                <a:latin typeface="Times New Roman" panose="02020603050405020304" pitchFamily="18" charset="0"/>
                <a:cs typeface="Times New Roman" panose="02020603050405020304" pitchFamily="18" charset="0"/>
              </a:rPr>
              <a:t>ри </a:t>
            </a:r>
            <a:r>
              <a:rPr lang="ru-RU" b="1" i="1" dirty="0">
                <a:solidFill>
                  <a:schemeClr val="accent2"/>
                </a:solidFill>
                <a:latin typeface="Times New Roman" panose="02020603050405020304" pitchFamily="18" charset="0"/>
                <a:cs typeface="Times New Roman" panose="02020603050405020304" pitchFamily="18" charset="0"/>
              </a:rPr>
              <a:t>прогнозировании </a:t>
            </a:r>
            <a:r>
              <a:rPr lang="ru-RU" b="1" i="1" dirty="0" smtClean="0">
                <a:solidFill>
                  <a:schemeClr val="accent2"/>
                </a:solidFill>
                <a:latin typeface="Times New Roman" panose="02020603050405020304" pitchFamily="18" charset="0"/>
                <a:cs typeface="Times New Roman" panose="02020603050405020304" pitchFamily="18" charset="0"/>
              </a:rPr>
              <a:t>дохода по единому </a:t>
            </a:r>
            <a:r>
              <a:rPr lang="ru-RU" b="1" i="1" dirty="0">
                <a:solidFill>
                  <a:schemeClr val="accent2"/>
                </a:solidFill>
                <a:latin typeface="Times New Roman" panose="02020603050405020304" pitchFamily="18" charset="0"/>
                <a:cs typeface="Times New Roman" panose="02020603050405020304" pitchFamily="18" charset="0"/>
              </a:rPr>
              <a:t>налогу на вмененный доход для отдельных видов деятельности </a:t>
            </a:r>
            <a:r>
              <a:rPr lang="ru-RU" sz="1600" b="1" i="1" dirty="0">
                <a:solidFill>
                  <a:schemeClr val="accent2"/>
                </a:solidFill>
                <a:latin typeface="Times New Roman" panose="02020603050405020304" pitchFamily="18" charset="0"/>
                <a:cs typeface="Times New Roman" panose="02020603050405020304" pitchFamily="18" charset="0"/>
              </a:rPr>
              <a:t>учитывались предложения Межрайонной  ИФНС  России   №1 по </a:t>
            </a:r>
            <a:r>
              <a:rPr lang="ru-RU" sz="1600" b="1" i="1" dirty="0" smtClean="0">
                <a:solidFill>
                  <a:schemeClr val="accent2"/>
                </a:solidFill>
                <a:latin typeface="Times New Roman" panose="02020603050405020304" pitchFamily="18" charset="0"/>
                <a:cs typeface="Times New Roman" panose="02020603050405020304" pitchFamily="18" charset="0"/>
              </a:rPr>
              <a:t>ЕАО. </a:t>
            </a:r>
          </a:p>
          <a:p>
            <a:r>
              <a:rPr lang="ru-RU" sz="1600" b="1" i="1" dirty="0" smtClean="0">
                <a:solidFill>
                  <a:schemeClr val="accent2"/>
                </a:solidFill>
                <a:latin typeface="Times New Roman" panose="02020603050405020304" pitchFamily="18" charset="0"/>
                <a:cs typeface="Times New Roman" panose="02020603050405020304" pitchFamily="18" charset="0"/>
              </a:rPr>
              <a:t>В общей структуре налоговых доходов  ЕНДВ занимает  в 2018-13,4%, 2019-13,2%, 2020-12,8%</a:t>
            </a:r>
            <a:endParaRPr lang="ru-RU" sz="1600" b="1" i="1" dirty="0">
              <a:solidFill>
                <a:schemeClr val="accent2"/>
              </a:solidFill>
              <a:latin typeface="Times New Roman" panose="02020603050405020304" pitchFamily="18" charset="0"/>
              <a:cs typeface="Times New Roman" panose="02020603050405020304" pitchFamily="18" charset="0"/>
            </a:endParaRPr>
          </a:p>
        </p:txBody>
      </p:sp>
      <p:pic>
        <p:nvPicPr>
          <p:cNvPr id="5" name="Picture 2" descr="C:\Users\econ11\Desktop\Для презентации\картинки\c987a1b31fd3f1f08322280ca0954f48_X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779234">
            <a:off x="6845402" y="1422336"/>
            <a:ext cx="1795719" cy="1842591"/>
          </a:xfrm>
          <a:prstGeom prst="rect">
            <a:avLst/>
          </a:prstGeom>
          <a:solidFill>
            <a:srgbClr val="FFFFFF">
              <a:shade val="85000"/>
            </a:srgbClr>
          </a:solidFill>
          <a:ln w="190500" cap="sq">
            <a:solidFill>
              <a:srgbClr val="FFFFFF"/>
            </a:solidFill>
            <a:miter lim="800000"/>
          </a:ln>
          <a:effectLst>
            <a:outerShdw blurRad="50800" dist="38100" dir="2700000" algn="tl" rotWithShape="0">
              <a:prstClr val="black">
                <a:alpha val="40000"/>
              </a:prstClr>
            </a:outerShdw>
          </a:effectLst>
          <a:scene3d>
            <a:camera prst="perspectiveRelaxedModerately"/>
            <a:lightRig rig="twoPt" dir="t">
              <a:rot lat="0" lon="0" rev="7200000"/>
            </a:lightRig>
          </a:scene3d>
          <a:sp3d contourW="12700">
            <a:bevelT w="25400" h="19050" prst="angle"/>
            <a:contourClr>
              <a:srgbClr val="969696"/>
            </a:contourClr>
          </a:sp3d>
          <a:extLst/>
        </p:spPr>
      </p:pic>
      <p:graphicFrame>
        <p:nvGraphicFramePr>
          <p:cNvPr id="6" name="Диаграмма 5"/>
          <p:cNvGraphicFramePr/>
          <p:nvPr>
            <p:extLst>
              <p:ext uri="{D42A27DB-BD31-4B8C-83A1-F6EECF244321}">
                <p14:modId xmlns="" xmlns:p14="http://schemas.microsoft.com/office/powerpoint/2010/main" val="2719830279"/>
              </p:ext>
            </p:extLst>
          </p:nvPr>
        </p:nvGraphicFramePr>
        <p:xfrm>
          <a:off x="949896" y="2998449"/>
          <a:ext cx="6430416"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6310330" y="3181530"/>
            <a:ext cx="985305" cy="261610"/>
          </a:xfrm>
          <a:prstGeom prst="rect">
            <a:avLst/>
          </a:prstGeom>
        </p:spPr>
        <p:txBody>
          <a:bodyPr wrap="square">
            <a:spAutoFit/>
          </a:bodyPr>
          <a:lstStyle/>
          <a:p>
            <a:r>
              <a:rPr lang="ru-RU" sz="1100"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32737178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331640" y="332655"/>
            <a:ext cx="6624736" cy="476813"/>
          </a:xfrm>
          <a:prstGeom prst="wedgeRoundRectCallou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0800000" scaled="1"/>
            <a:tileRect/>
          </a:gradFill>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ЕДИНЫЙ СЕЛЬСКОХОЗЯЙСТВЕННЫЙ НАЛОГ</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C:\Users\econ11\Desktop\Для презентации\agriculture-600X3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11870">
            <a:off x="6787727" y="985659"/>
            <a:ext cx="2057575" cy="2165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sp3d>
          <a:extLst/>
        </p:spPr>
      </p:pic>
      <p:graphicFrame>
        <p:nvGraphicFramePr>
          <p:cNvPr id="4" name="Диаграмма 3"/>
          <p:cNvGraphicFramePr/>
          <p:nvPr>
            <p:extLst>
              <p:ext uri="{D42A27DB-BD31-4B8C-83A1-F6EECF244321}">
                <p14:modId xmlns="" xmlns:p14="http://schemas.microsoft.com/office/powerpoint/2010/main" val="3585656541"/>
              </p:ext>
            </p:extLst>
          </p:nvPr>
        </p:nvGraphicFramePr>
        <p:xfrm>
          <a:off x="755576" y="2996952"/>
          <a:ext cx="6096000" cy="3313660"/>
        </p:xfrm>
        <a:graphic>
          <a:graphicData uri="http://schemas.openxmlformats.org/drawingml/2006/chart">
            <c:chart xmlns:c="http://schemas.openxmlformats.org/drawingml/2006/chart" xmlns:r="http://schemas.openxmlformats.org/officeDocument/2006/relationships" r:id="rId4"/>
          </a:graphicData>
        </a:graphic>
      </p:graphicFrame>
      <p:sp>
        <p:nvSpPr>
          <p:cNvPr id="5" name="Прямоугольник 4"/>
          <p:cNvSpPr/>
          <p:nvPr/>
        </p:nvSpPr>
        <p:spPr>
          <a:xfrm>
            <a:off x="1043608" y="1004340"/>
            <a:ext cx="5594884" cy="1631216"/>
          </a:xfrm>
          <a:prstGeom prst="rect">
            <a:avLst/>
          </a:prstGeom>
        </p:spPr>
        <p:txBody>
          <a:bodyPr wrap="square">
            <a:spAutoFit/>
          </a:bodyPr>
          <a:lstStyle/>
          <a:p>
            <a:r>
              <a:rPr lang="ru-RU" b="1" i="1" dirty="0">
                <a:solidFill>
                  <a:schemeClr val="accent2"/>
                </a:solidFill>
                <a:latin typeface="Times New Roman" panose="02020603050405020304" pitchFamily="18" charset="0"/>
                <a:cs typeface="Times New Roman" panose="02020603050405020304" pitchFamily="18" charset="0"/>
              </a:rPr>
              <a:t>Прогноз поступления единого сельскохозяйственного налога </a:t>
            </a:r>
            <a:r>
              <a:rPr lang="ru-RU" sz="1600" b="1" i="1" dirty="0">
                <a:solidFill>
                  <a:schemeClr val="accent2"/>
                </a:solidFill>
                <a:latin typeface="Times New Roman" panose="02020603050405020304" pitchFamily="18" charset="0"/>
                <a:cs typeface="Times New Roman" panose="02020603050405020304" pitchFamily="18" charset="0"/>
              </a:rPr>
              <a:t>на </a:t>
            </a:r>
            <a:r>
              <a:rPr lang="ru-RU" sz="1600" b="1" i="1" dirty="0" smtClean="0">
                <a:solidFill>
                  <a:schemeClr val="accent2"/>
                </a:solidFill>
                <a:latin typeface="Times New Roman" panose="02020603050405020304" pitchFamily="18" charset="0"/>
                <a:cs typeface="Times New Roman" panose="02020603050405020304" pitchFamily="18" charset="0"/>
              </a:rPr>
              <a:t>2018 </a:t>
            </a:r>
            <a:r>
              <a:rPr lang="ru-RU" sz="1600" b="1" i="1" dirty="0">
                <a:solidFill>
                  <a:schemeClr val="accent2"/>
                </a:solidFill>
                <a:latin typeface="Times New Roman" panose="02020603050405020304" pitchFamily="18" charset="0"/>
                <a:cs typeface="Times New Roman" panose="02020603050405020304" pitchFamily="18" charset="0"/>
              </a:rPr>
              <a:t>год и на плановый период </a:t>
            </a:r>
            <a:r>
              <a:rPr lang="ru-RU" sz="1600" b="1" i="1" dirty="0" smtClean="0">
                <a:solidFill>
                  <a:schemeClr val="accent2"/>
                </a:solidFill>
                <a:latin typeface="Times New Roman" panose="02020603050405020304" pitchFamily="18" charset="0"/>
                <a:cs typeface="Times New Roman" panose="02020603050405020304" pitchFamily="18" charset="0"/>
              </a:rPr>
              <a:t>2019 </a:t>
            </a:r>
            <a:r>
              <a:rPr lang="ru-RU" sz="1600" b="1" i="1" dirty="0">
                <a:solidFill>
                  <a:schemeClr val="accent2"/>
                </a:solidFill>
                <a:latin typeface="Times New Roman" panose="02020603050405020304" pitchFamily="18" charset="0"/>
                <a:cs typeface="Times New Roman" panose="02020603050405020304" pitchFamily="18" charset="0"/>
              </a:rPr>
              <a:t>и </a:t>
            </a:r>
            <a:r>
              <a:rPr lang="ru-RU" sz="1600" b="1" i="1" dirty="0" smtClean="0">
                <a:solidFill>
                  <a:schemeClr val="accent2"/>
                </a:solidFill>
                <a:latin typeface="Times New Roman" panose="02020603050405020304" pitchFamily="18" charset="0"/>
                <a:cs typeface="Times New Roman" panose="02020603050405020304" pitchFamily="18" charset="0"/>
              </a:rPr>
              <a:t>2020</a:t>
            </a:r>
            <a:r>
              <a:rPr lang="ru-RU" sz="1600" b="1" i="1" dirty="0">
                <a:solidFill>
                  <a:schemeClr val="accent2"/>
                </a:solidFill>
                <a:latin typeface="Times New Roman" panose="02020603050405020304" pitchFamily="18" charset="0"/>
                <a:cs typeface="Times New Roman" panose="02020603050405020304" pitchFamily="18" charset="0"/>
              </a:rPr>
              <a:t> </a:t>
            </a:r>
            <a:r>
              <a:rPr lang="ru-RU" sz="1600" b="1" i="1" dirty="0" smtClean="0">
                <a:solidFill>
                  <a:schemeClr val="accent2"/>
                </a:solidFill>
                <a:latin typeface="Times New Roman" panose="02020603050405020304" pitchFamily="18" charset="0"/>
                <a:cs typeface="Times New Roman" panose="02020603050405020304" pitchFamily="18" charset="0"/>
              </a:rPr>
              <a:t>годов </a:t>
            </a:r>
            <a:r>
              <a:rPr lang="ru-RU" sz="1600" b="1" i="1" dirty="0">
                <a:solidFill>
                  <a:schemeClr val="accent2"/>
                </a:solidFill>
                <a:latin typeface="Times New Roman" panose="02020603050405020304" pitchFamily="18" charset="0"/>
                <a:cs typeface="Times New Roman" panose="02020603050405020304" pitchFamily="18" charset="0"/>
              </a:rPr>
              <a:t>осуществлен на основе прогноза главного администратора </a:t>
            </a:r>
            <a:r>
              <a:rPr lang="ru-RU" sz="1600" b="1" i="1" dirty="0" smtClean="0">
                <a:solidFill>
                  <a:schemeClr val="accent2"/>
                </a:solidFill>
                <a:latin typeface="Times New Roman" panose="02020603050405020304" pitchFamily="18" charset="0"/>
                <a:cs typeface="Times New Roman" panose="02020603050405020304" pitchFamily="18" charset="0"/>
              </a:rPr>
              <a:t>МИФНС России </a:t>
            </a:r>
            <a:r>
              <a:rPr lang="ru-RU" sz="1600" b="1" i="1" dirty="0">
                <a:solidFill>
                  <a:schemeClr val="accent2"/>
                </a:solidFill>
                <a:latin typeface="Times New Roman" panose="02020603050405020304" pitchFamily="18" charset="0"/>
                <a:cs typeface="Times New Roman" panose="02020603050405020304" pitchFamily="18" charset="0"/>
              </a:rPr>
              <a:t>№</a:t>
            </a:r>
            <a:r>
              <a:rPr lang="ru-RU" sz="1600" b="1" i="1" dirty="0" smtClean="0">
                <a:solidFill>
                  <a:schemeClr val="accent2"/>
                </a:solidFill>
                <a:latin typeface="Times New Roman" panose="02020603050405020304" pitchFamily="18" charset="0"/>
                <a:cs typeface="Times New Roman" panose="02020603050405020304" pitchFamily="18" charset="0"/>
              </a:rPr>
              <a:t>1 по ЕАО. В общей структуре налоговых доходов он составит в 2018-12,9%, 2019-13,1%, 2020-12,6%</a:t>
            </a:r>
            <a:endParaRPr lang="ru-RU" sz="1600" b="1" i="1" dirty="0">
              <a:solidFill>
                <a:schemeClr val="accent2"/>
              </a:solidFill>
            </a:endParaRPr>
          </a:p>
        </p:txBody>
      </p:sp>
      <p:sp>
        <p:nvSpPr>
          <p:cNvPr id="6" name="Прямоугольник 5"/>
          <p:cNvSpPr/>
          <p:nvPr/>
        </p:nvSpPr>
        <p:spPr>
          <a:xfrm>
            <a:off x="5508104" y="2852936"/>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396802618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899652" y="404664"/>
            <a:ext cx="7128732" cy="57606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0"/>
              </a:spcAft>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НАЛОГИ НА ТОВАРЫ (РАБОТЫ И УСЛУГИ), РЕАЛИЗУЕМЫЕ НА ТЕРРИТОРИИ РФ (АКЦИЗЫ)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endParaRPr>
          </a:p>
        </p:txBody>
      </p:sp>
      <p:pic>
        <p:nvPicPr>
          <p:cNvPr id="3" name="Picture 6" descr="https://im0-tub-ru.yandex.net/i?id=4a0042fba8324e2ef9fe9c29d758da97&amp;n=33&amp;h=215&amp;w=287"/>
          <p:cNvPicPr>
            <a:picLocks noChangeAspect="1" noChangeArrowheads="1"/>
          </p:cNvPicPr>
          <p:nvPr/>
        </p:nvPicPr>
        <p:blipFill>
          <a:blip r:embed="rId2"/>
          <a:srcRect/>
          <a:stretch>
            <a:fillRect/>
          </a:stretch>
        </p:blipFill>
        <p:spPr bwMode="auto">
          <a:xfrm rot="720332">
            <a:off x="7092280" y="1318900"/>
            <a:ext cx="1631089" cy="1814044"/>
          </a:xfrm>
          <a:prstGeom prst="rect">
            <a:avLst/>
          </a:prstGeom>
          <a:noFill/>
          <a:effectLst>
            <a:reflection blurRad="6350" stA="50000" endA="300" endPos="55000" dir="5400000" sy="-100000" algn="bl" rotWithShape="0"/>
          </a:effectLst>
          <a:scene3d>
            <a:camera prst="orthographicFront"/>
            <a:lightRig rig="threePt" dir="t"/>
          </a:scene3d>
          <a:sp3d>
            <a:bevelT/>
          </a:sp3d>
        </p:spPr>
      </p:pic>
      <p:graphicFrame>
        <p:nvGraphicFramePr>
          <p:cNvPr id="4" name="Диаграмма 3"/>
          <p:cNvGraphicFramePr/>
          <p:nvPr>
            <p:extLst>
              <p:ext uri="{D42A27DB-BD31-4B8C-83A1-F6EECF244321}">
                <p14:modId xmlns="" xmlns:p14="http://schemas.microsoft.com/office/powerpoint/2010/main" val="134938891"/>
              </p:ext>
            </p:extLst>
          </p:nvPr>
        </p:nvGraphicFramePr>
        <p:xfrm>
          <a:off x="1247727" y="3167177"/>
          <a:ext cx="6264696" cy="310436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899652" y="1210259"/>
            <a:ext cx="5544556" cy="1138773"/>
          </a:xfrm>
          <a:prstGeom prst="rect">
            <a:avLst/>
          </a:prstGeom>
        </p:spPr>
        <p:txBody>
          <a:bodyPr wrap="square">
            <a:spAutoFit/>
          </a:bodyPr>
          <a:lstStyle/>
          <a:p>
            <a:r>
              <a:rPr lang="ru-RU" b="1" i="1" dirty="0" smtClean="0">
                <a:solidFill>
                  <a:schemeClr val="accent2"/>
                </a:solidFill>
                <a:latin typeface="Times New Roman" pitchFamily="18" charset="0"/>
                <a:cs typeface="Times New Roman" pitchFamily="18" charset="0"/>
              </a:rPr>
              <a:t>Прогноз по доходам </a:t>
            </a:r>
            <a:r>
              <a:rPr lang="ru-RU" b="1" i="1" dirty="0">
                <a:solidFill>
                  <a:schemeClr val="accent2"/>
                </a:solidFill>
                <a:latin typeface="Times New Roman" pitchFamily="18" charset="0"/>
                <a:cs typeface="Times New Roman" pitchFamily="18" charset="0"/>
              </a:rPr>
              <a:t>от уплаты акцизов на нефтепродукты </a:t>
            </a:r>
            <a:r>
              <a:rPr lang="ru-RU" b="1" i="1" dirty="0" smtClean="0">
                <a:solidFill>
                  <a:schemeClr val="accent2"/>
                </a:solidFill>
                <a:latin typeface="Times New Roman" pitchFamily="18" charset="0"/>
                <a:cs typeface="Times New Roman" pitchFamily="18" charset="0"/>
              </a:rPr>
              <a:t> </a:t>
            </a:r>
            <a:r>
              <a:rPr lang="ru-RU" sz="1600" b="1" dirty="0">
                <a:solidFill>
                  <a:schemeClr val="accent2"/>
                </a:solidFill>
                <a:latin typeface="Times New Roman" pitchFamily="18" charset="0"/>
                <a:cs typeface="Times New Roman" pitchFamily="18" charset="0"/>
              </a:rPr>
              <a:t>р</a:t>
            </a:r>
            <a:r>
              <a:rPr lang="ru-RU" sz="1600" b="1" i="1" dirty="0">
                <a:solidFill>
                  <a:schemeClr val="accent2"/>
                </a:solidFill>
                <a:latin typeface="Times New Roman" pitchFamily="18" charset="0"/>
                <a:cs typeface="Times New Roman" pitchFamily="18" charset="0"/>
              </a:rPr>
              <a:t>ассчитан по нормативам, утвержденным законом ЕАО «Об областном бюджете на </a:t>
            </a:r>
            <a:r>
              <a:rPr lang="ru-RU" sz="1600" b="1" i="1" dirty="0" smtClean="0">
                <a:solidFill>
                  <a:schemeClr val="accent2"/>
                </a:solidFill>
                <a:latin typeface="Times New Roman" pitchFamily="18" charset="0"/>
                <a:cs typeface="Times New Roman" pitchFamily="18" charset="0"/>
              </a:rPr>
              <a:t>2018 </a:t>
            </a:r>
            <a:r>
              <a:rPr lang="ru-RU" sz="1600" b="1" i="1" dirty="0">
                <a:solidFill>
                  <a:schemeClr val="accent2"/>
                </a:solidFill>
                <a:latin typeface="Times New Roman" pitchFamily="18" charset="0"/>
                <a:cs typeface="Times New Roman" pitchFamily="18" charset="0"/>
              </a:rPr>
              <a:t>год и плановый период </a:t>
            </a:r>
            <a:r>
              <a:rPr lang="ru-RU" sz="1600" b="1" i="1" dirty="0" smtClean="0">
                <a:solidFill>
                  <a:schemeClr val="accent2"/>
                </a:solidFill>
                <a:latin typeface="Times New Roman" pitchFamily="18" charset="0"/>
                <a:cs typeface="Times New Roman" pitchFamily="18" charset="0"/>
              </a:rPr>
              <a:t>2019 </a:t>
            </a:r>
            <a:r>
              <a:rPr lang="ru-RU" sz="1600" b="1" i="1" dirty="0">
                <a:solidFill>
                  <a:schemeClr val="accent2"/>
                </a:solidFill>
                <a:latin typeface="Times New Roman" pitchFamily="18" charset="0"/>
                <a:cs typeface="Times New Roman" pitchFamily="18" charset="0"/>
              </a:rPr>
              <a:t>и </a:t>
            </a:r>
            <a:r>
              <a:rPr lang="ru-RU" sz="1600" b="1" i="1" dirty="0" smtClean="0">
                <a:solidFill>
                  <a:schemeClr val="accent2"/>
                </a:solidFill>
                <a:latin typeface="Times New Roman" pitchFamily="18" charset="0"/>
                <a:cs typeface="Times New Roman" pitchFamily="18" charset="0"/>
              </a:rPr>
              <a:t>2020 годов (7,9</a:t>
            </a:r>
            <a:r>
              <a:rPr lang="ru-RU" sz="1600" b="1" i="1" dirty="0">
                <a:solidFill>
                  <a:schemeClr val="accent2"/>
                </a:solidFill>
                <a:latin typeface="Times New Roman" pitchFamily="18" charset="0"/>
                <a:cs typeface="Times New Roman" pitchFamily="18" charset="0"/>
              </a:rPr>
              <a:t>).</a:t>
            </a:r>
          </a:p>
        </p:txBody>
      </p:sp>
      <p:sp>
        <p:nvSpPr>
          <p:cNvPr id="6" name="Прямоугольник 5"/>
          <p:cNvSpPr/>
          <p:nvPr/>
        </p:nvSpPr>
        <p:spPr>
          <a:xfrm>
            <a:off x="5796136" y="3007088"/>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26472890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pPr lvl="0" algn="l" fontAlgn="base">
              <a:spcAft>
                <a:spcPct val="0"/>
              </a:spcAft>
            </a:pPr>
            <a:r>
              <a:rPr lang="ru-RU" sz="3200" b="1" dirty="0">
                <a:solidFill>
                  <a:schemeClr val="tx1"/>
                </a:solidFill>
                <a:effectLst/>
                <a:latin typeface="Times New Roman" pitchFamily="18" charset="0"/>
                <a:ea typeface="Calibri" pitchFamily="34" charset="0"/>
                <a:cs typeface="Times New Roman" pitchFamily="18" charset="0"/>
              </a:rPr>
              <a:t/>
            </a:r>
            <a:br>
              <a:rPr lang="ru-RU" sz="3200" b="1" dirty="0">
                <a:solidFill>
                  <a:schemeClr val="tx1"/>
                </a:solidFill>
                <a:effectLst/>
                <a:latin typeface="Times New Roman" pitchFamily="18" charset="0"/>
                <a:ea typeface="Calibri" pitchFamily="34" charset="0"/>
                <a:cs typeface="Times New Roman" pitchFamily="18" charset="0"/>
              </a:rPr>
            </a:br>
            <a:endParaRPr lang="ru-RU" sz="3200"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35608" y="1700808"/>
            <a:ext cx="7498080" cy="4547592"/>
          </a:xfrm>
        </p:spPr>
        <p:txBody>
          <a:bodyPr>
            <a:normAutofit fontScale="92500" lnSpcReduction="10000"/>
          </a:bodyPr>
          <a:lstStyle/>
          <a:p>
            <a:pPr marL="0" lvl="0" indent="0" algn="just" fontAlgn="base">
              <a:spcBef>
                <a:spcPct val="0"/>
              </a:spcBef>
              <a:spcAft>
                <a:spcPct val="0"/>
              </a:spcAft>
              <a:buNone/>
            </a:pPr>
            <a:r>
              <a:rPr kumimoji="0" lang="ru-RU"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Бюджет для граждан </a:t>
            </a:r>
            <a:r>
              <a:rPr lang="ru-RU" b="1" i="1" dirty="0">
                <a:solidFill>
                  <a:schemeClr val="accent1">
                    <a:lumMod val="75000"/>
                  </a:schemeClr>
                </a:solidFill>
                <a:ea typeface="Calibri" pitchFamily="34" charset="0"/>
                <a:cs typeface="Times New Roman" pitchFamily="18" charset="0"/>
              </a:rPr>
              <a:t>–</a:t>
            </a:r>
            <a:r>
              <a:rPr kumimoji="0" lang="ru-RU"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a:t>
            </a:r>
            <a:endParaRPr kumimoji="0" lang="ru-RU" b="1" i="1" u="none" strike="noStrike" cap="none" normalizeH="0" baseline="0" dirty="0" smtClean="0">
              <a:ln>
                <a:noFill/>
              </a:ln>
              <a:solidFill>
                <a:schemeClr val="accent1">
                  <a:lumMod val="75000"/>
                </a:schemeClr>
              </a:solidFill>
              <a:effectLst/>
              <a:latin typeface="Arial" pitchFamily="34" charset="0"/>
            </a:endParaRPr>
          </a:p>
          <a:p>
            <a:pPr marL="0" lvl="0" indent="0" algn="just" eaLnBrk="0" fontAlgn="base" hangingPunct="0">
              <a:spcBef>
                <a:spcPct val="0"/>
              </a:spcBef>
              <a:spcAft>
                <a:spcPct val="0"/>
              </a:spcAft>
              <a:buNone/>
            </a:pPr>
            <a:r>
              <a:rPr kumimoji="0" lang="ru-RU"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Она содержит информационно-аналитический материал, доступный для широкого круга неподготовленных пользователей: основы бюджетного процесса, параметры местного бюджета, сведения о муниципальных программах и другую информацию для граждан.</a:t>
            </a:r>
            <a:endParaRPr kumimoji="0" lang="ru-RU" b="1" i="1" u="none" strike="noStrike" cap="none" normalizeH="0" baseline="0" dirty="0" smtClean="0">
              <a:ln>
                <a:noFill/>
              </a:ln>
              <a:solidFill>
                <a:schemeClr val="accent1">
                  <a:lumMod val="75000"/>
                </a:schemeClr>
              </a:solidFill>
              <a:effectLst/>
              <a:latin typeface="Arial" pitchFamily="34" charset="0"/>
            </a:endParaRPr>
          </a:p>
          <a:p>
            <a:pPr marL="0" lvl="0" indent="0" algn="just" eaLnBrk="0" fontAlgn="base" hangingPunct="0">
              <a:spcBef>
                <a:spcPct val="0"/>
              </a:spcBef>
              <a:spcAft>
                <a:spcPct val="0"/>
              </a:spcAft>
              <a:buNone/>
            </a:pPr>
            <a:r>
              <a:rPr kumimoji="0" lang="ru-RU"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Бюджет для граждан знакомит вас с положениями основного финансового документа Октябрьского муниципального района </a:t>
            </a:r>
            <a:r>
              <a:rPr lang="ru-RU" b="1" i="1" dirty="0">
                <a:solidFill>
                  <a:schemeClr val="accent1">
                    <a:lumMod val="75000"/>
                  </a:schemeClr>
                </a:solidFill>
                <a:ea typeface="Calibri" pitchFamily="34" charset="0"/>
                <a:cs typeface="Times New Roman" pitchFamily="18" charset="0"/>
              </a:rPr>
              <a:t>–</a:t>
            </a:r>
            <a:r>
              <a:rPr kumimoji="0" lang="ru-RU"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местного бюджета на предстоящие три года.</a:t>
            </a:r>
            <a:endParaRPr kumimoji="0" lang="ru-RU" b="1" i="1" u="none" strike="noStrike" cap="none" normalizeH="0" baseline="0" dirty="0" smtClean="0">
              <a:ln>
                <a:noFill/>
              </a:ln>
              <a:solidFill>
                <a:schemeClr val="accent1">
                  <a:lumMod val="75000"/>
                </a:schemeClr>
              </a:solidFill>
              <a:effectLst/>
              <a:latin typeface="Arial" pitchFamily="34" charset="0"/>
            </a:endParaRPr>
          </a:p>
          <a:p>
            <a:endParaRPr lang="ru-RU" dirty="0"/>
          </a:p>
        </p:txBody>
      </p:sp>
      <p:sp>
        <p:nvSpPr>
          <p:cNvPr id="4" name="Прямоугольник 3"/>
          <p:cNvSpPr/>
          <p:nvPr/>
        </p:nvSpPr>
        <p:spPr>
          <a:xfrm>
            <a:off x="1043608" y="404664"/>
            <a:ext cx="6904638" cy="1080120"/>
          </a:xfrm>
          <a:prstGeom prst="rect">
            <a:avLst/>
          </a:prstGeom>
          <a:effectLst>
            <a:outerShdw blurRad="76200" dist="12700" dir="2700000" sy="-23000" kx="-800400" algn="bl" rotWithShape="0">
              <a:prstClr val="black">
                <a:alpha val="2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Уважаемые жители</a:t>
            </a:r>
            <a:b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br>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Октябрьского района!</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352842708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475656" y="404594"/>
            <a:ext cx="5914313" cy="432118"/>
          </a:xfrm>
          <a:prstGeom prst="wedgeRoundRectCallou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ГОСУДАРСТВЕННАЯ ПОШЛИНА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827585" y="1124744"/>
            <a:ext cx="7920880" cy="1600438"/>
          </a:xfrm>
          <a:prstGeom prst="rect">
            <a:avLst/>
          </a:prstGeom>
        </p:spPr>
        <p:txBody>
          <a:bodyPr wrap="square">
            <a:spAutoFit/>
          </a:bodyPr>
          <a:lstStyle/>
          <a:p>
            <a:pPr algn="ctr"/>
            <a:r>
              <a:rPr lang="ru-RU" b="1" i="1" dirty="0">
                <a:solidFill>
                  <a:schemeClr val="accent2"/>
                </a:solidFill>
                <a:latin typeface="Times New Roman" panose="02020603050405020304" pitchFamily="18" charset="0"/>
                <a:cs typeface="Times New Roman" panose="02020603050405020304" pitchFamily="18" charset="0"/>
              </a:rPr>
              <a:t>Прогноз поступлений государственной пошлины в бюджет района </a:t>
            </a:r>
            <a:r>
              <a:rPr lang="ru-RU" sz="1600" b="1" i="1" dirty="0">
                <a:solidFill>
                  <a:schemeClr val="accent2"/>
                </a:solidFill>
                <a:latin typeface="Times New Roman" panose="02020603050405020304" pitchFamily="18" charset="0"/>
                <a:cs typeface="Times New Roman" panose="02020603050405020304" pitchFamily="18" charset="0"/>
              </a:rPr>
              <a:t>сформирован на основании данных, представленных главными администраторами доходов </a:t>
            </a:r>
            <a:r>
              <a:rPr lang="ru-RU" sz="1600" b="1" i="1" dirty="0" smtClean="0">
                <a:solidFill>
                  <a:schemeClr val="accent2"/>
                </a:solidFill>
                <a:latin typeface="Times New Roman" panose="02020603050405020304" pitchFamily="18" charset="0"/>
                <a:cs typeface="Times New Roman" panose="02020603050405020304" pitchFamily="18" charset="0"/>
              </a:rPr>
              <a:t>. Всего предусмотрено в бюджете муниципального района поступление государственной пошлины в 2018 в сумме 1169,0 тыс. рублей, в 2019- 1108,0 тыс. рублей, 2020 -1100,00 тыс. рублей. В общей структуре налоговых доходов доходы по государственной пошлине составят в 2018-5%,2019-4,3%,2019-4,1%</a:t>
            </a:r>
            <a:endParaRPr lang="ru-RU" sz="1600" b="1" i="1" dirty="0">
              <a:solidFill>
                <a:schemeClr val="accent2"/>
              </a:solidFill>
            </a:endParaRPr>
          </a:p>
        </p:txBody>
      </p:sp>
      <p:graphicFrame>
        <p:nvGraphicFramePr>
          <p:cNvPr id="4" name="Диаграмма 3"/>
          <p:cNvGraphicFramePr/>
          <p:nvPr>
            <p:extLst>
              <p:ext uri="{D42A27DB-BD31-4B8C-83A1-F6EECF244321}">
                <p14:modId xmlns="" xmlns:p14="http://schemas.microsoft.com/office/powerpoint/2010/main" val="3255480443"/>
              </p:ext>
            </p:extLst>
          </p:nvPr>
        </p:nvGraphicFramePr>
        <p:xfrm>
          <a:off x="1043608" y="2048074"/>
          <a:ext cx="6768752"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4583288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 xmlns:p14="http://schemas.microsoft.com/office/powerpoint/2010/main" val="382127681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 xmlns:p14="http://schemas.microsoft.com/office/powerpoint/2010/main" val="84746161"/>
              </p:ext>
            </p:extLst>
          </p:nvPr>
        </p:nvGraphicFramePr>
        <p:xfrm>
          <a:off x="971600" y="980728"/>
          <a:ext cx="7992888" cy="5616624"/>
        </p:xfrm>
        <a:graphic>
          <a:graphicData uri="http://schemas.openxmlformats.org/drawingml/2006/chart">
            <c:chart xmlns:c="http://schemas.openxmlformats.org/drawingml/2006/chart" xmlns:r="http://schemas.openxmlformats.org/officeDocument/2006/relationships" r:id="rId4"/>
          </a:graphicData>
        </a:graphic>
      </p:graphicFrame>
      <p:sp>
        <p:nvSpPr>
          <p:cNvPr id="5" name="Скругленная прямоугольная выноска 4"/>
          <p:cNvSpPr/>
          <p:nvPr/>
        </p:nvSpPr>
        <p:spPr>
          <a:xfrm>
            <a:off x="1619672" y="80628"/>
            <a:ext cx="6408712" cy="504056"/>
          </a:xfrm>
          <a:prstGeom prst="wedgeRoundRectCallout">
            <a:avLst>
              <a:gd name="adj1" fmla="val -20833"/>
              <a:gd name="adj2" fmla="val 114724"/>
              <a:gd name="adj3" fmla="val 16667"/>
            </a:avLst>
          </a:prstGeom>
          <a:solidFill>
            <a:schemeClr val="accent2">
              <a:lumMod val="40000"/>
              <a:lumOff val="6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СТРУКТУРА НЕНАЛОГОВЫХ ДОХОДОВ</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7580985" y="2852936"/>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61633608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755576" y="119622"/>
            <a:ext cx="7793406" cy="864096"/>
          </a:xfrm>
          <a:prstGeom prst="wedgeRoundRectCallou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Доходы от использования имущества</a:t>
            </a:r>
          </a:p>
          <a:p>
            <a:pPr algn="ct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находящегося в государственной и муниципальной собственности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1" descr="C:\Users\econ11\Desktop\Для презентации\2754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6257" y="1124744"/>
            <a:ext cx="1938604" cy="1694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Прямоугольник 5"/>
          <p:cNvSpPr/>
          <p:nvPr/>
        </p:nvSpPr>
        <p:spPr>
          <a:xfrm>
            <a:off x="6588225" y="2829826"/>
            <a:ext cx="2555776" cy="3539430"/>
          </a:xfrm>
          <a:prstGeom prst="rect">
            <a:avLst/>
          </a:prstGeom>
        </p:spPr>
        <p:txBody>
          <a:bodyPr wrap="square">
            <a:spAutoFit/>
          </a:bodyPr>
          <a:lstStyle/>
          <a:p>
            <a:pPr algn="ctr"/>
            <a:r>
              <a:rPr lang="ru-RU" sz="1400" b="1" i="1" dirty="0">
                <a:solidFill>
                  <a:schemeClr val="accent2"/>
                </a:solidFill>
                <a:latin typeface="Times New Roman" panose="02020603050405020304" pitchFamily="18" charset="0"/>
                <a:cs typeface="Times New Roman" panose="02020603050405020304" pitchFamily="18" charset="0"/>
              </a:rPr>
              <a:t>Прогноз поступлений рассчитан главным администратором доходов- комитетом по управлению муниципальным имуществом администрации муниципального </a:t>
            </a:r>
            <a:r>
              <a:rPr lang="ru-RU" sz="1400" b="1" i="1" dirty="0" smtClean="0">
                <a:solidFill>
                  <a:schemeClr val="accent2"/>
                </a:solidFill>
                <a:latin typeface="Times New Roman" panose="02020603050405020304" pitchFamily="18" charset="0"/>
                <a:cs typeface="Times New Roman" panose="02020603050405020304" pitchFamily="18" charset="0"/>
              </a:rPr>
              <a:t>района. В общей структуре собственных доходов доходы от использования имущества составляют в 2018-47,8%, 2019-44,7%, 2020-42,7%</a:t>
            </a:r>
          </a:p>
          <a:p>
            <a:pPr algn="ctr"/>
            <a:r>
              <a:rPr lang="ru-RU" sz="1400" b="1" i="1" dirty="0" smtClean="0">
                <a:solidFill>
                  <a:schemeClr val="accent2"/>
                </a:solidFill>
                <a:latin typeface="Times New Roman" panose="02020603050405020304" pitchFamily="18" charset="0"/>
                <a:cs typeface="Times New Roman" panose="02020603050405020304" pitchFamily="18" charset="0"/>
              </a:rPr>
              <a:t>В общей структуре неналоговых доходов в 2018-75,9%, 2019-74,6%, 2020-73,1% </a:t>
            </a:r>
            <a:endParaRPr lang="ru-RU" sz="1400" b="1" i="1" dirty="0">
              <a:solidFill>
                <a:schemeClr val="accent2"/>
              </a:solidFill>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 xmlns:p14="http://schemas.microsoft.com/office/powerpoint/2010/main" val="2034363042"/>
              </p:ext>
            </p:extLst>
          </p:nvPr>
        </p:nvGraphicFramePr>
        <p:xfrm>
          <a:off x="179513" y="1124744"/>
          <a:ext cx="6624736"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1649566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043608" y="264197"/>
            <a:ext cx="6984776" cy="687922"/>
          </a:xfrm>
          <a:prstGeom prst="wedgeRoundRectCallou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08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Платежи при пользовании природными ресурсами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Диаграмма 2"/>
          <p:cNvGraphicFramePr/>
          <p:nvPr>
            <p:extLst>
              <p:ext uri="{D42A27DB-BD31-4B8C-83A1-F6EECF244321}">
                <p14:modId xmlns="" xmlns:p14="http://schemas.microsoft.com/office/powerpoint/2010/main" val="885007808"/>
              </p:ext>
            </p:extLst>
          </p:nvPr>
        </p:nvGraphicFramePr>
        <p:xfrm>
          <a:off x="755576" y="2333104"/>
          <a:ext cx="4992216"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econ11\Desktop\Для презентации\20130527_150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854931">
            <a:off x="6290917" y="1634344"/>
            <a:ext cx="2467928" cy="1635645"/>
          </a:xfrm>
          <a:prstGeom prst="rect">
            <a:avLst/>
          </a:prstGeom>
          <a:solidFill>
            <a:srgbClr val="FFFFFF">
              <a:shade val="85000"/>
            </a:srgbClr>
          </a:solidFill>
          <a:ln w="190500" cap="sq">
            <a:solidFill>
              <a:srgbClr val="FFFFFF"/>
            </a:solidFill>
            <a:miter lim="800000"/>
          </a:ln>
          <a:effectLst>
            <a:outerShdw blurRad="76200" dir="18900000" sy="23000" kx="-1200000" algn="bl"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descr="C:\Users\econ11\Pictures\iGS06L4ZB.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27585" y="4365104"/>
            <a:ext cx="2606198" cy="1734776"/>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Прямоугольник 5"/>
          <p:cNvSpPr/>
          <p:nvPr/>
        </p:nvSpPr>
        <p:spPr>
          <a:xfrm>
            <a:off x="1025150" y="1124744"/>
            <a:ext cx="4572000" cy="1384995"/>
          </a:xfrm>
          <a:prstGeom prst="rect">
            <a:avLst/>
          </a:prstGeom>
        </p:spPr>
        <p:txBody>
          <a:bodyPr>
            <a:spAutoFit/>
          </a:bodyPr>
          <a:lstStyle/>
          <a:p>
            <a:r>
              <a:rPr lang="ru-RU" b="1" i="1" dirty="0">
                <a:solidFill>
                  <a:schemeClr val="accent2"/>
                </a:solidFill>
                <a:latin typeface="Times New Roman" panose="02020603050405020304" pitchFamily="18" charset="0"/>
                <a:cs typeface="Times New Roman" panose="02020603050405020304" pitchFamily="18" charset="0"/>
              </a:rPr>
              <a:t>Доходы от платы за негативное воздействие на окружающую сред</a:t>
            </a:r>
            <a:r>
              <a:rPr lang="ru-RU" sz="1600" b="1" i="1" dirty="0">
                <a:solidFill>
                  <a:schemeClr val="accent2"/>
                </a:solidFill>
                <a:latin typeface="Times New Roman" panose="02020603050405020304" pitchFamily="18" charset="0"/>
                <a:cs typeface="Times New Roman" panose="02020603050405020304" pitchFamily="18" charset="0"/>
              </a:rPr>
              <a:t>у сформированы по данным главного администратора доходов - Управления </a:t>
            </a:r>
            <a:r>
              <a:rPr lang="ru-RU" sz="1600" b="1" i="1" dirty="0" err="1">
                <a:solidFill>
                  <a:schemeClr val="accent2"/>
                </a:solidFill>
                <a:latin typeface="Times New Roman" panose="02020603050405020304" pitchFamily="18" charset="0"/>
                <a:cs typeface="Times New Roman" panose="02020603050405020304" pitchFamily="18" charset="0"/>
              </a:rPr>
              <a:t>Росприроднадзора</a:t>
            </a:r>
            <a:r>
              <a:rPr lang="ru-RU" sz="1600" b="1" i="1" dirty="0">
                <a:solidFill>
                  <a:schemeClr val="accent2"/>
                </a:solidFill>
                <a:latin typeface="Times New Roman" panose="02020603050405020304" pitchFamily="18" charset="0"/>
                <a:cs typeface="Times New Roman" panose="02020603050405020304" pitchFamily="18" charset="0"/>
              </a:rPr>
              <a:t> по </a:t>
            </a:r>
            <a:r>
              <a:rPr lang="ru-RU" sz="1600" b="1" i="1" dirty="0" smtClean="0">
                <a:solidFill>
                  <a:schemeClr val="accent2"/>
                </a:solidFill>
                <a:latin typeface="Times New Roman" panose="02020603050405020304" pitchFamily="18" charset="0"/>
                <a:cs typeface="Times New Roman" panose="02020603050405020304" pitchFamily="18" charset="0"/>
              </a:rPr>
              <a:t>ЕАО. </a:t>
            </a:r>
            <a:endParaRPr lang="ru-RU" sz="1600" b="1" i="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4138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971600" y="332656"/>
            <a:ext cx="7560840" cy="648072"/>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Доходы от оказания платных услуг (работ) и компенсации затрат государства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899592" y="1124744"/>
            <a:ext cx="6912768" cy="1138773"/>
          </a:xfrm>
          <a:prstGeom prst="rect">
            <a:avLst/>
          </a:prstGeom>
        </p:spPr>
        <p:txBody>
          <a:bodyPr wrap="square">
            <a:spAutoFit/>
          </a:bodyPr>
          <a:lstStyle/>
          <a:p>
            <a:r>
              <a:rPr lang="ru-RU" b="1" i="1" dirty="0">
                <a:solidFill>
                  <a:schemeClr val="accent2"/>
                </a:solidFill>
                <a:latin typeface="Times New Roman" panose="02020603050405020304" pitchFamily="18" charset="0"/>
                <a:cs typeface="Times New Roman" panose="02020603050405020304" pitchFamily="18" charset="0"/>
              </a:rPr>
              <a:t>Прогноз по доходам от оказания платных услуг и компенсации затрат государства</a:t>
            </a:r>
            <a:r>
              <a:rPr lang="ru-RU" sz="1600" b="1" i="1" dirty="0">
                <a:solidFill>
                  <a:schemeClr val="accent2"/>
                </a:solidFill>
                <a:latin typeface="Times New Roman" panose="02020603050405020304" pitchFamily="18" charset="0"/>
                <a:cs typeface="Times New Roman" panose="02020603050405020304" pitchFamily="18" charset="0"/>
              </a:rPr>
              <a:t> сформирован на основании данных предоставленных казенными учреждениями, оказывающих платные услуги ( учреждения </a:t>
            </a:r>
            <a:r>
              <a:rPr lang="ru-RU" sz="1600" b="1" i="1" dirty="0" smtClean="0">
                <a:solidFill>
                  <a:schemeClr val="accent2"/>
                </a:solidFill>
                <a:latin typeface="Times New Roman" panose="02020603050405020304" pitchFamily="18" charset="0"/>
                <a:cs typeface="Times New Roman" panose="02020603050405020304" pitchFamily="18" charset="0"/>
              </a:rPr>
              <a:t>образования, культуры</a:t>
            </a:r>
            <a:r>
              <a:rPr lang="ru-RU" sz="1600" b="1" i="1" dirty="0">
                <a:solidFill>
                  <a:schemeClr val="accent2"/>
                </a:solidFill>
                <a:latin typeface="Times New Roman" panose="02020603050405020304" pitchFamily="18" charset="0"/>
                <a:cs typeface="Times New Roman" panose="02020603050405020304" pitchFamily="18" charset="0"/>
              </a:rPr>
              <a:t>)</a:t>
            </a:r>
          </a:p>
        </p:txBody>
      </p:sp>
      <p:graphicFrame>
        <p:nvGraphicFramePr>
          <p:cNvPr id="4" name="Диаграмма 3"/>
          <p:cNvGraphicFramePr/>
          <p:nvPr>
            <p:extLst>
              <p:ext uri="{D42A27DB-BD31-4B8C-83A1-F6EECF244321}">
                <p14:modId xmlns="" xmlns:p14="http://schemas.microsoft.com/office/powerpoint/2010/main" val="1142937189"/>
              </p:ext>
            </p:extLst>
          </p:nvPr>
        </p:nvGraphicFramePr>
        <p:xfrm>
          <a:off x="899592" y="2231148"/>
          <a:ext cx="7440415"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6904826" y="2391730"/>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201927835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econ11\Desktop\Для презентации\3_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6942" y="1161112"/>
            <a:ext cx="3383912" cy="2678632"/>
          </a:xfrm>
          <a:prstGeom prst="roundRect">
            <a:avLst>
              <a:gd name="adj" fmla="val 16667"/>
            </a:avLst>
          </a:prstGeom>
          <a:ln>
            <a:noFill/>
          </a:ln>
          <a:effectLst>
            <a:reflection blurRad="6350" stA="50000" endA="300" endPos="55500" dist="50800" dir="5400000" sy="-100000" algn="bl" rotWithShape="0"/>
          </a:effectLst>
          <a:scene3d>
            <a:camera prst="orthographicFront"/>
            <a:lightRig rig="contrasting" dir="t">
              <a:rot lat="0" lon="0" rev="4200000"/>
            </a:lightRig>
          </a:scene3d>
          <a:sp3d prstMaterial="plastic">
            <a:bevelT w="381000" h="114300" prst="hardEdge"/>
            <a:contourClr>
              <a:srgbClr val="969696"/>
            </a:contourClr>
          </a:sp3d>
          <a:extLst>
            <a:ext uri="{909E8E84-426E-40DD-AFC4-6F175D3DCCD1}">
              <a14:hiddenFill xmlns="" xmlns:a14="http://schemas.microsoft.com/office/drawing/2010/main">
                <a:solidFill>
                  <a:srgbClr val="FFFFFF"/>
                </a:solidFill>
              </a14:hiddenFill>
            </a:ext>
          </a:extLst>
        </p:spPr>
      </p:pic>
      <p:graphicFrame>
        <p:nvGraphicFramePr>
          <p:cNvPr id="3" name="Диаграмма 2"/>
          <p:cNvGraphicFramePr/>
          <p:nvPr>
            <p:extLst>
              <p:ext uri="{D42A27DB-BD31-4B8C-83A1-F6EECF244321}">
                <p14:modId xmlns="" xmlns:p14="http://schemas.microsoft.com/office/powerpoint/2010/main" val="2241746451"/>
              </p:ext>
            </p:extLst>
          </p:nvPr>
        </p:nvGraphicFramePr>
        <p:xfrm>
          <a:off x="3707904" y="1412775"/>
          <a:ext cx="4896544" cy="2952329"/>
        </p:xfrm>
        <a:graphic>
          <a:graphicData uri="http://schemas.openxmlformats.org/drawingml/2006/chart">
            <c:chart xmlns:c="http://schemas.openxmlformats.org/drawingml/2006/chart" xmlns:r="http://schemas.openxmlformats.org/officeDocument/2006/relationships" r:id="rId3"/>
          </a:graphicData>
        </a:graphic>
      </p:graphicFrame>
      <p:sp>
        <p:nvSpPr>
          <p:cNvPr id="4" name="Скругленная прямоугольная выноска 3"/>
          <p:cNvSpPr/>
          <p:nvPr/>
        </p:nvSpPr>
        <p:spPr>
          <a:xfrm>
            <a:off x="1331640" y="260648"/>
            <a:ext cx="6840760" cy="57606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ШТРАФЫ, САНКЦИИ,  ВОЗМЕЩЕНИЕ УЩЕРБА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3563888" y="4869160"/>
            <a:ext cx="5148064" cy="1384995"/>
          </a:xfrm>
          <a:prstGeom prst="rect">
            <a:avLst/>
          </a:prstGeom>
        </p:spPr>
        <p:txBody>
          <a:bodyPr wrap="square">
            <a:spAutoFit/>
          </a:bodyPr>
          <a:lstStyle/>
          <a:p>
            <a:pPr algn="ctr"/>
            <a:r>
              <a:rPr lang="ru-RU" b="1" i="1" dirty="0">
                <a:solidFill>
                  <a:schemeClr val="accent2"/>
                </a:solidFill>
                <a:latin typeface="Times New Roman" panose="02020603050405020304" pitchFamily="18" charset="0"/>
                <a:cs typeface="Times New Roman" panose="02020603050405020304" pitchFamily="18" charset="0"/>
              </a:rPr>
              <a:t>Прогноз поступлений штрафов, санкций, возмещения ущерба </a:t>
            </a:r>
            <a:r>
              <a:rPr lang="ru-RU" sz="1600" b="1" i="1" dirty="0" smtClean="0">
                <a:solidFill>
                  <a:schemeClr val="accent2"/>
                </a:solidFill>
                <a:latin typeface="Times New Roman" panose="02020603050405020304" pitchFamily="18" charset="0"/>
                <a:cs typeface="Times New Roman" panose="02020603050405020304" pitchFamily="18" charset="0"/>
              </a:rPr>
              <a:t>рассчитан исходя из ожидаемого поступления в году предшествующем планируемому, с применением коэффициента дефлятора на планируемый период</a:t>
            </a:r>
            <a:endParaRPr lang="ru-RU" sz="1600" b="1" i="1" dirty="0">
              <a:solidFill>
                <a:schemeClr val="accent2"/>
              </a:solidFill>
            </a:endParaRPr>
          </a:p>
        </p:txBody>
      </p:sp>
      <p:pic>
        <p:nvPicPr>
          <p:cNvPr id="6" name="chart"/>
          <p:cNvPicPr>
            <a:picLocks noChangeAspect="1"/>
          </p:cNvPicPr>
          <p:nvPr/>
        </p:nvPicPr>
        <p:blipFill>
          <a:blip r:embed="rId4"/>
          <a:stretch>
            <a:fillRect/>
          </a:stretch>
        </p:blipFill>
        <p:spPr>
          <a:xfrm>
            <a:off x="6876256" y="1011735"/>
            <a:ext cx="844284" cy="298753"/>
          </a:xfrm>
          <a:prstGeom prst="rect">
            <a:avLst/>
          </a:prstGeom>
        </p:spPr>
      </p:pic>
    </p:spTree>
    <p:extLst>
      <p:ext uri="{BB962C8B-B14F-4D97-AF65-F5344CB8AC3E}">
        <p14:creationId xmlns="" xmlns:p14="http://schemas.microsoft.com/office/powerpoint/2010/main" val="92997854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259632" y="485700"/>
            <a:ext cx="6768752" cy="50405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Межбюджетные ТРАНСФЕРТЫ</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1243130" y="1340768"/>
            <a:ext cx="5040560" cy="1200329"/>
          </a:xfrm>
          <a:prstGeom prst="rect">
            <a:avLst/>
          </a:prstGeom>
        </p:spPr>
        <p:txBody>
          <a:bodyPr wrap="square">
            <a:spAutoFit/>
          </a:bodyPr>
          <a:lstStyle/>
          <a:p>
            <a:r>
              <a:rPr lang="ru-RU" b="1" i="1" dirty="0">
                <a:solidFill>
                  <a:schemeClr val="accent2"/>
                </a:solidFill>
                <a:latin typeface="Times New Roman" panose="02020603050405020304" pitchFamily="18" charset="0"/>
                <a:cs typeface="Times New Roman" panose="02020603050405020304" pitchFamily="18" charset="0"/>
              </a:rPr>
              <a:t>Межбюджетные трансферты (безвозмездные поступления) </a:t>
            </a:r>
            <a:r>
              <a:rPr lang="ru-RU" dirty="0">
                <a:solidFill>
                  <a:schemeClr val="accent2"/>
                </a:solidFill>
                <a:latin typeface="Times New Roman" panose="02020603050405020304" pitchFamily="18" charset="0"/>
                <a:cs typeface="Times New Roman" panose="02020603050405020304" pitchFamily="18" charset="0"/>
              </a:rPr>
              <a:t>– это средства одного бюджета бюджетной системы РФ, перечисляемые другому бюджету бюджетной системы РФ</a:t>
            </a:r>
          </a:p>
        </p:txBody>
      </p:sp>
      <p:pic>
        <p:nvPicPr>
          <p:cNvPr id="4" name="Picture 3" descr="C:\Users\econ11\Desktop\Для презентации\negotiation-clipart-611870-nd-Black-striped-tie-People-series-Stock-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6256" y="1340768"/>
            <a:ext cx="1979599" cy="17408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aphicFrame>
        <p:nvGraphicFramePr>
          <p:cNvPr id="5" name="Таблица 4"/>
          <p:cNvGraphicFramePr>
            <a:graphicFrameLocks noGrp="1"/>
          </p:cNvGraphicFramePr>
          <p:nvPr>
            <p:extLst>
              <p:ext uri="{D42A27DB-BD31-4B8C-83A1-F6EECF244321}">
                <p14:modId xmlns="" xmlns:p14="http://schemas.microsoft.com/office/powerpoint/2010/main" val="261429883"/>
              </p:ext>
            </p:extLst>
          </p:nvPr>
        </p:nvGraphicFramePr>
        <p:xfrm>
          <a:off x="323527" y="3212975"/>
          <a:ext cx="8532328" cy="2891723"/>
        </p:xfrm>
        <a:graphic>
          <a:graphicData uri="http://schemas.openxmlformats.org/drawingml/2006/table">
            <a:tbl>
              <a:tblPr firstRow="1" bandRow="1">
                <a:tableStyleId>{5C22544A-7EE6-4342-B048-85BDC9FD1C3A}</a:tableStyleId>
              </a:tblPr>
              <a:tblGrid>
                <a:gridCol w="2844109"/>
                <a:gridCol w="2776285"/>
                <a:gridCol w="2911934"/>
              </a:tblGrid>
              <a:tr h="974745">
                <a:tc>
                  <a:txBody>
                    <a:bodyPr/>
                    <a:lstStyle/>
                    <a:p>
                      <a:r>
                        <a:rPr lang="ru-RU" sz="1400" b="1" dirty="0" smtClean="0">
                          <a:solidFill>
                            <a:schemeClr val="tx1"/>
                          </a:solidFill>
                          <a:latin typeface="Times New Roman" pitchFamily="18" charset="0"/>
                          <a:cs typeface="Times New Roman" pitchFamily="18" charset="0"/>
                        </a:rPr>
                        <a:t>Дотации</a:t>
                      </a:r>
                      <a:r>
                        <a:rPr lang="ru-RU" sz="1400" b="0" dirty="0" smtClean="0">
                          <a:solidFill>
                            <a:schemeClr val="tx1"/>
                          </a:solidFill>
                          <a:latin typeface="Times New Roman" pitchFamily="18" charset="0"/>
                          <a:cs typeface="Times New Roman" pitchFamily="18" charset="0"/>
                        </a:rPr>
                        <a:t> (от лат. «</a:t>
                      </a:r>
                      <a:r>
                        <a:rPr lang="en-US" sz="1400" b="0" dirty="0" smtClean="0">
                          <a:solidFill>
                            <a:schemeClr val="tx1"/>
                          </a:solidFill>
                          <a:latin typeface="Times New Roman" pitchFamily="18" charset="0"/>
                          <a:cs typeface="Times New Roman" pitchFamily="18" charset="0"/>
                        </a:rPr>
                        <a:t>Dotatio</a:t>
                      </a:r>
                      <a:r>
                        <a:rPr lang="ru-RU" sz="1400" b="0" dirty="0" smtClean="0">
                          <a:solidFill>
                            <a:schemeClr val="tx1"/>
                          </a:solidFill>
                          <a:latin typeface="Times New Roman" pitchFamily="18" charset="0"/>
                          <a:cs typeface="Times New Roman" pitchFamily="18" charset="0"/>
                        </a:rPr>
                        <a:t>» – дар, пожертвование)</a:t>
                      </a:r>
                      <a:endParaRPr lang="ru-RU" sz="1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r>
                        <a:rPr lang="ru-RU" sz="1400" dirty="0" smtClean="0">
                          <a:solidFill>
                            <a:schemeClr val="tx1"/>
                          </a:solidFill>
                          <a:latin typeface="Times New Roman" pitchFamily="18" charset="0"/>
                          <a:cs typeface="Times New Roman" pitchFamily="18" charset="0"/>
                        </a:rPr>
                        <a:t>Субвенции </a:t>
                      </a:r>
                      <a:r>
                        <a:rPr lang="ru-RU" sz="1400" b="0" dirty="0" smtClean="0">
                          <a:solidFill>
                            <a:schemeClr val="tx1"/>
                          </a:solidFill>
                          <a:latin typeface="Times New Roman" pitchFamily="18" charset="0"/>
                          <a:cs typeface="Times New Roman" pitchFamily="18" charset="0"/>
                        </a:rPr>
                        <a:t>(от лат. «</a:t>
                      </a:r>
                      <a:r>
                        <a:rPr lang="en-US" sz="1400" b="0" dirty="0" smtClean="0">
                          <a:solidFill>
                            <a:schemeClr val="tx1"/>
                          </a:solidFill>
                          <a:latin typeface="Times New Roman" pitchFamily="18" charset="0"/>
                          <a:cs typeface="Times New Roman" pitchFamily="18" charset="0"/>
                        </a:rPr>
                        <a:t>Subvenire</a:t>
                      </a:r>
                      <a:r>
                        <a:rPr lang="ru-RU" sz="1400" b="0" dirty="0" smtClean="0">
                          <a:solidFill>
                            <a:schemeClr val="tx1"/>
                          </a:solidFill>
                          <a:latin typeface="Times New Roman" pitchFamily="18" charset="0"/>
                          <a:cs typeface="Times New Roman" pitchFamily="18" charset="0"/>
                        </a:rPr>
                        <a:t>» – приходить на помощь)</a:t>
                      </a:r>
                      <a:endParaRPr lang="ru-RU" sz="1400"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Субсидии </a:t>
                      </a:r>
                      <a:r>
                        <a:rPr lang="ru-RU" sz="1400" b="0" dirty="0" smtClean="0">
                          <a:solidFill>
                            <a:schemeClr val="tx1"/>
                          </a:solidFill>
                          <a:latin typeface="Times New Roman" pitchFamily="18" charset="0"/>
                          <a:cs typeface="Times New Roman" pitchFamily="18" charset="0"/>
                        </a:rPr>
                        <a:t>(от лат.</a:t>
                      </a:r>
                      <a:r>
                        <a:rPr lang="ru-RU" sz="1400" b="0" baseline="0" dirty="0" smtClean="0">
                          <a:solidFill>
                            <a:schemeClr val="tx1"/>
                          </a:solidFill>
                          <a:latin typeface="Times New Roman" pitchFamily="18" charset="0"/>
                          <a:cs typeface="Times New Roman" pitchFamily="18" charset="0"/>
                        </a:rPr>
                        <a:t> «</a:t>
                      </a:r>
                      <a:r>
                        <a:rPr lang="en-US" sz="1400" b="0" baseline="0" dirty="0" smtClean="0">
                          <a:solidFill>
                            <a:schemeClr val="tx1"/>
                          </a:solidFill>
                          <a:latin typeface="Times New Roman" pitchFamily="18" charset="0"/>
                          <a:cs typeface="Times New Roman" pitchFamily="18" charset="0"/>
                        </a:rPr>
                        <a:t>Subsidium</a:t>
                      </a:r>
                      <a:r>
                        <a:rPr lang="ru-RU" sz="1400" b="0" baseline="0" dirty="0" smtClean="0">
                          <a:solidFill>
                            <a:schemeClr val="tx1"/>
                          </a:solidFill>
                          <a:latin typeface="Times New Roman" pitchFamily="18" charset="0"/>
                          <a:cs typeface="Times New Roman" pitchFamily="18" charset="0"/>
                        </a:rPr>
                        <a:t>» – поддержка)</a:t>
                      </a:r>
                      <a:endParaRPr lang="ru-RU" sz="1400" b="0" dirty="0" smtClean="0">
                        <a:solidFill>
                          <a:schemeClr val="tx1"/>
                        </a:solidFill>
                        <a:latin typeface="Times New Roman" pitchFamily="18" charset="0"/>
                        <a:cs typeface="Times New Roman" pitchFamily="18" charset="0"/>
                      </a:endParaRPr>
                    </a:p>
                    <a:p>
                      <a:endParaRPr lang="ru-RU" sz="1400" b="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r>
              <a:tr h="958489">
                <a:tc>
                  <a:txBody>
                    <a:bodyPr/>
                    <a:lstStyle/>
                    <a:p>
                      <a:r>
                        <a:rPr lang="ru-RU" sz="1400" dirty="0" smtClean="0">
                          <a:solidFill>
                            <a:schemeClr val="tx1"/>
                          </a:solidFill>
                          <a:latin typeface="Times New Roman" pitchFamily="18" charset="0"/>
                          <a:cs typeface="Times New Roman" pitchFamily="18" charset="0"/>
                        </a:rPr>
                        <a:t>Предоставляются  без определения конкретной цели их использования</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92D050"/>
                    </a:solidFill>
                  </a:tcPr>
                </a:tc>
                <a:tc>
                  <a:txBody>
                    <a:bodyPr/>
                    <a:lstStyle/>
                    <a:p>
                      <a:r>
                        <a:rPr lang="ru-RU" sz="1400" dirty="0" smtClean="0">
                          <a:solidFill>
                            <a:schemeClr val="tx1"/>
                          </a:solidFill>
                          <a:latin typeface="Times New Roman" pitchFamily="18" charset="0"/>
                          <a:cs typeface="Times New Roman" pitchFamily="18" charset="0"/>
                        </a:rPr>
                        <a:t>Предоставляются</a:t>
                      </a:r>
                      <a:r>
                        <a:rPr lang="ru-RU" sz="1400" baseline="0" dirty="0" smtClean="0">
                          <a:solidFill>
                            <a:schemeClr val="tx1"/>
                          </a:solidFill>
                          <a:latin typeface="Times New Roman" pitchFamily="18" charset="0"/>
                          <a:cs typeface="Times New Roman" pitchFamily="18" charset="0"/>
                        </a:rPr>
                        <a:t> на финансирование «переданных» другим публично-правовым образованиям полномочий</a:t>
                      </a:r>
                      <a:endParaRPr lang="ru-RU" sz="1400" dirty="0">
                        <a:solidFill>
                          <a:schemeClr val="tx1"/>
                        </a:solidFill>
                        <a:latin typeface="Times New Roman" pitchFamily="18" charset="0"/>
                        <a:cs typeface="Times New Roman" pitchFamily="18" charset="0"/>
                      </a:endParaRPr>
                    </a:p>
                  </a:txBody>
                  <a:tcPr>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Предоставляются на условиях</a:t>
                      </a:r>
                      <a:r>
                        <a:rPr lang="ru-RU" sz="1400" baseline="0" dirty="0" smtClean="0">
                          <a:solidFill>
                            <a:schemeClr val="tx1"/>
                          </a:solidFill>
                          <a:latin typeface="Times New Roman" pitchFamily="18" charset="0"/>
                          <a:cs typeface="Times New Roman" pitchFamily="18" charset="0"/>
                        </a:rPr>
                        <a:t> долевого софинансирования расходов других бюджетов</a:t>
                      </a:r>
                      <a:endParaRPr lang="ru-RU" sz="140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5">
                        <a:lumMod val="60000"/>
                        <a:lumOff val="40000"/>
                      </a:schemeClr>
                    </a:solidFill>
                  </a:tcPr>
                </a:tc>
              </a:tr>
              <a:tr h="958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Вы</a:t>
                      </a:r>
                      <a:r>
                        <a:rPr lang="ru-RU" sz="1400" baseline="0" dirty="0" smtClean="0">
                          <a:solidFill>
                            <a:schemeClr val="tx1"/>
                          </a:solidFill>
                          <a:latin typeface="Times New Roman" pitchFamily="18" charset="0"/>
                          <a:cs typeface="Times New Roman" pitchFamily="18" charset="0"/>
                        </a:rPr>
                        <a:t> даете ребенку «карманные деньги».</a:t>
                      </a:r>
                    </a:p>
                    <a:p>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r>
                        <a:rPr lang="ru-RU" sz="1400" dirty="0" smtClean="0">
                          <a:solidFill>
                            <a:schemeClr val="tx1"/>
                          </a:solidFill>
                          <a:latin typeface="Times New Roman" pitchFamily="18" charset="0"/>
                          <a:cs typeface="Times New Roman" pitchFamily="18" charset="0"/>
                        </a:rPr>
                        <a:t>Вы даете ребенку</a:t>
                      </a:r>
                      <a:r>
                        <a:rPr lang="ru-RU" sz="1400" baseline="0" dirty="0" smtClean="0">
                          <a:solidFill>
                            <a:schemeClr val="tx1"/>
                          </a:solidFill>
                          <a:latin typeface="Times New Roman" pitchFamily="18" charset="0"/>
                          <a:cs typeface="Times New Roman" pitchFamily="18" charset="0"/>
                        </a:rPr>
                        <a:t> деньги и посылаете его в магазин купить продукты (по списку)</a:t>
                      </a:r>
                      <a:endParaRPr lang="ru-RU" sz="140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Вы</a:t>
                      </a:r>
                      <a:r>
                        <a:rPr lang="ru-RU" sz="1400" baseline="0" dirty="0" smtClean="0">
                          <a:solidFill>
                            <a:schemeClr val="tx1"/>
                          </a:solidFill>
                          <a:latin typeface="Times New Roman" pitchFamily="18" charset="0"/>
                          <a:cs typeface="Times New Roman" pitchFamily="18" charset="0"/>
                        </a:rPr>
                        <a:t> «добавляете» денег для того, чтобы ваш ребенок купил себе новый телефон (а остальные он накопил сам) </a:t>
                      </a:r>
                      <a:endParaRPr lang="ru-RU" sz="140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r>
            </a:tbl>
          </a:graphicData>
        </a:graphic>
      </p:graphicFrame>
    </p:spTree>
    <p:extLst>
      <p:ext uri="{BB962C8B-B14F-4D97-AF65-F5344CB8AC3E}">
        <p14:creationId xmlns="" xmlns:p14="http://schemas.microsoft.com/office/powerpoint/2010/main" val="183840420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ая прямоугольная выноска 1"/>
          <p:cNvSpPr/>
          <p:nvPr/>
        </p:nvSpPr>
        <p:spPr>
          <a:xfrm>
            <a:off x="1043608" y="188640"/>
            <a:ext cx="6984776" cy="50405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СТРУКТУРА МЕЖБЮДЖЕТНЫХ ТРАНСФЕРТОВ</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40088169"/>
              </p:ext>
            </p:extLst>
          </p:nvPr>
        </p:nvGraphicFramePr>
        <p:xfrm>
          <a:off x="251519" y="1124744"/>
          <a:ext cx="8784976" cy="2363775"/>
        </p:xfrm>
        <a:graphic>
          <a:graphicData uri="http://schemas.openxmlformats.org/drawingml/2006/table">
            <a:tbl>
              <a:tblPr firstRow="1" bandRow="1">
                <a:tableStyleId>{69C7853C-536D-4A76-A0AE-DD22124D55A5}</a:tableStyleId>
              </a:tblPr>
              <a:tblGrid>
                <a:gridCol w="2873420"/>
                <a:gridCol w="1477889"/>
                <a:gridCol w="1477889"/>
                <a:gridCol w="1477889"/>
                <a:gridCol w="1477889"/>
              </a:tblGrid>
              <a:tr h="421461">
                <a:tc>
                  <a:txBody>
                    <a:bodyPr/>
                    <a:lstStyle/>
                    <a:p>
                      <a:pPr algn="ctr">
                        <a:lnSpc>
                          <a:spcPct val="115000"/>
                        </a:lnSpc>
                        <a:spcAft>
                          <a:spcPts val="0"/>
                        </a:spcAft>
                      </a:pPr>
                      <a:r>
                        <a:rPr lang="ru-RU" sz="1400" dirty="0">
                          <a:effectLst/>
                        </a:rPr>
                        <a:t>Показатель</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Оценка 2017 год</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Прогноз 2018 год</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dirty="0" smtClean="0">
                          <a:effectLst/>
                        </a:rPr>
                        <a:t>Прогноз 2019</a:t>
                      </a:r>
                      <a:r>
                        <a:rPr lang="ru-RU" sz="1400" baseline="0" dirty="0" smtClean="0">
                          <a:effectLst/>
                        </a:rPr>
                        <a:t> </a:t>
                      </a:r>
                      <a:r>
                        <a:rPr lang="ru-RU" sz="1400" dirty="0" smtClean="0">
                          <a:effectLst/>
                        </a:rPr>
                        <a:t>год</a:t>
                      </a:r>
                      <a:endParaRPr lang="ru-RU" sz="1400" dirty="0" smtClean="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dirty="0" smtClean="0">
                          <a:effectLst/>
                        </a:rPr>
                        <a:t>Прогноз 2020 год</a:t>
                      </a:r>
                      <a:endParaRPr lang="ru-RU" sz="1400" dirty="0" smtClean="0">
                        <a:effectLst/>
                        <a:latin typeface="Times New Roman" panose="02020603050405020304" pitchFamily="18" charset="0"/>
                        <a:ea typeface="Calibri"/>
                        <a:cs typeface="Times New Roman" panose="02020603050405020304" pitchFamily="18" charset="0"/>
                      </a:endParaRPr>
                    </a:p>
                  </a:txBody>
                  <a:tcPr marL="68580" marR="68580" marT="0" marB="0" anchor="ctr"/>
                </a:tc>
              </a:tr>
              <a:tr h="282739">
                <a:tc>
                  <a:txBody>
                    <a:bodyPr/>
                    <a:lstStyle/>
                    <a:p>
                      <a:pPr>
                        <a:lnSpc>
                          <a:spcPct val="115000"/>
                        </a:lnSpc>
                        <a:spcAft>
                          <a:spcPts val="0"/>
                        </a:spcAft>
                      </a:pPr>
                      <a:r>
                        <a:rPr lang="ru-RU" sz="1400" dirty="0">
                          <a:effectLst/>
                        </a:rPr>
                        <a:t>Дотации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108659,2</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96690,1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88618,3</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94201,1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2739">
                <a:tc>
                  <a:txBody>
                    <a:bodyPr/>
                    <a:lstStyle/>
                    <a:p>
                      <a:pPr>
                        <a:lnSpc>
                          <a:spcPct val="115000"/>
                        </a:lnSpc>
                        <a:spcAft>
                          <a:spcPts val="0"/>
                        </a:spcAft>
                      </a:pPr>
                      <a:r>
                        <a:rPr lang="ru-RU" sz="1400" dirty="0">
                          <a:effectLst/>
                        </a:rPr>
                        <a:t>Субсидии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17037,4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ru-RU" sz="14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2739">
                <a:tc>
                  <a:txBody>
                    <a:bodyPr/>
                    <a:lstStyle/>
                    <a:p>
                      <a:pPr>
                        <a:lnSpc>
                          <a:spcPct val="115000"/>
                        </a:lnSpc>
                        <a:spcAft>
                          <a:spcPts val="0"/>
                        </a:spcAft>
                      </a:pPr>
                      <a:r>
                        <a:rPr lang="ru-RU" sz="1400" dirty="0">
                          <a:effectLst/>
                        </a:rPr>
                        <a:t>Субвенции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125985,7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112445,8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126455,9</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148433,1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14498">
                <a:tc>
                  <a:txBody>
                    <a:bodyPr/>
                    <a:lstStyle/>
                    <a:p>
                      <a:pPr>
                        <a:lnSpc>
                          <a:spcPct val="115000"/>
                        </a:lnSpc>
                        <a:spcAft>
                          <a:spcPts val="0"/>
                        </a:spcAft>
                      </a:pPr>
                      <a:r>
                        <a:rPr lang="ru-RU" sz="1400" dirty="0">
                          <a:effectLst/>
                        </a:rPr>
                        <a:t>Иные МБТ</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999,4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658,1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658,1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658,1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710332">
                <a:tc>
                  <a:txBody>
                    <a:bodyPr/>
                    <a:lstStyle/>
                    <a:p>
                      <a:pPr>
                        <a:lnSpc>
                          <a:spcPct val="115000"/>
                        </a:lnSpc>
                        <a:spcAft>
                          <a:spcPts val="0"/>
                        </a:spcAft>
                      </a:pPr>
                      <a:r>
                        <a:rPr lang="ru-RU" sz="1400" dirty="0">
                          <a:effectLst/>
                        </a:rPr>
                        <a:t>Всего безвозмездных поступлений</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252681,7</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209794,0</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215732,3</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rPr>
                        <a:t>243292,3</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graphicFrame>
        <p:nvGraphicFramePr>
          <p:cNvPr id="5" name="Диаграмма 4"/>
          <p:cNvGraphicFramePr/>
          <p:nvPr>
            <p:extLst>
              <p:ext uri="{D42A27DB-BD31-4B8C-83A1-F6EECF244321}">
                <p14:modId xmlns="" xmlns:p14="http://schemas.microsoft.com/office/powerpoint/2010/main" val="2564229278"/>
              </p:ext>
            </p:extLst>
          </p:nvPr>
        </p:nvGraphicFramePr>
        <p:xfrm>
          <a:off x="539552" y="3501008"/>
          <a:ext cx="7703939" cy="28240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p:cNvPicPr>
            <a:picLocks noChangeAspect="1"/>
          </p:cNvPicPr>
          <p:nvPr/>
        </p:nvPicPr>
        <p:blipFill>
          <a:blip r:embed="rId3"/>
          <a:stretch>
            <a:fillRect/>
          </a:stretch>
        </p:blipFill>
        <p:spPr>
          <a:xfrm>
            <a:off x="8028384" y="894211"/>
            <a:ext cx="844284" cy="298753"/>
          </a:xfrm>
          <a:prstGeom prst="rect">
            <a:avLst/>
          </a:prstGeom>
        </p:spPr>
      </p:pic>
    </p:spTree>
    <p:extLst>
      <p:ext uri="{BB962C8B-B14F-4D97-AF65-F5344CB8AC3E}">
        <p14:creationId xmlns="" xmlns:p14="http://schemas.microsoft.com/office/powerpoint/2010/main" val="222368374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904" y="2132856"/>
            <a:ext cx="1584176" cy="1827028"/>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Дотации</a:t>
            </a:r>
          </a:p>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(2018 год)</a:t>
            </a:r>
          </a:p>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ru-RU" sz="1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96690,1 тыс. рублей</a:t>
            </a:r>
            <a:endParaRPr lang="ru-RU" sz="1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Плюс 2"/>
          <p:cNvSpPr/>
          <p:nvPr/>
        </p:nvSpPr>
        <p:spPr>
          <a:xfrm>
            <a:off x="1808080" y="2450050"/>
            <a:ext cx="432048" cy="358281"/>
          </a:xfrm>
          <a:prstGeom prst="mathPlus">
            <a:avLst>
              <a:gd name="adj1" fmla="val 28250"/>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67744" y="2132856"/>
            <a:ext cx="1584176" cy="1827028"/>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100000" t="100000"/>
            </a:path>
            <a:tileRect r="-100000" b="-10000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Собственные доходы</a:t>
            </a:r>
          </a:p>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(2018 год)</a:t>
            </a:r>
          </a:p>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ru-RU" sz="1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61439,4 тыс. рублей</a:t>
            </a:r>
            <a:endParaRPr lang="ru-RU" sz="1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Прямоугольник 4"/>
          <p:cNvSpPr/>
          <p:nvPr/>
        </p:nvSpPr>
        <p:spPr>
          <a:xfrm>
            <a:off x="4321012" y="2132856"/>
            <a:ext cx="1475124" cy="1827028"/>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81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Дефицит 5%</a:t>
            </a:r>
          </a:p>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(2018 год)</a:t>
            </a:r>
          </a:p>
          <a:p>
            <a:pPr algn="ctr"/>
            <a:endPar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ru-RU" sz="1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3072 тыс. рублей</a:t>
            </a:r>
            <a:endParaRPr lang="ru-RU" sz="1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6300191" y="1700807"/>
            <a:ext cx="2656607" cy="2420199"/>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Субвенции передаваемые бюджету района для выполнения  государственных полномочий субъекта и иные межбюджетные трансферты, передаваемые бюджету района сельскими поселениями для выполнение переданных полномочий (2018 год)</a:t>
            </a:r>
            <a:endParaRPr lang="ru-RU" sz="1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ru-RU" sz="1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113103,9 тыс. рублей</a:t>
            </a:r>
            <a:endParaRPr lang="ru-RU" sz="1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Плюс 6"/>
          <p:cNvSpPr/>
          <p:nvPr/>
        </p:nvSpPr>
        <p:spPr>
          <a:xfrm>
            <a:off x="3880280" y="2458217"/>
            <a:ext cx="432048" cy="358281"/>
          </a:xfrm>
          <a:prstGeom prst="mathPlus">
            <a:avLst>
              <a:gd name="adj1" fmla="val 28250"/>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люс 7"/>
          <p:cNvSpPr/>
          <p:nvPr/>
        </p:nvSpPr>
        <p:spPr>
          <a:xfrm>
            <a:off x="5836667" y="2458217"/>
            <a:ext cx="432048" cy="358281"/>
          </a:xfrm>
          <a:prstGeom prst="mathPlus">
            <a:avLst>
              <a:gd name="adj1" fmla="val 28250"/>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вая фигурная скобка 8"/>
          <p:cNvSpPr/>
          <p:nvPr/>
        </p:nvSpPr>
        <p:spPr>
          <a:xfrm rot="16200000">
            <a:off x="2683972" y="2232222"/>
            <a:ext cx="593945" cy="4155259"/>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dirty="0"/>
          </a:p>
        </p:txBody>
      </p:sp>
      <p:sp>
        <p:nvSpPr>
          <p:cNvPr id="10" name="Левая фигурная скобка 9"/>
          <p:cNvSpPr/>
          <p:nvPr/>
        </p:nvSpPr>
        <p:spPr>
          <a:xfrm rot="16200000">
            <a:off x="3476096" y="1382248"/>
            <a:ext cx="808369" cy="6450452"/>
          </a:xfrm>
          <a:prstGeom prst="leftBrace">
            <a:avLst>
              <a:gd name="adj1" fmla="val 8333"/>
              <a:gd name="adj2" fmla="val 48881"/>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dirty="0"/>
          </a:p>
        </p:txBody>
      </p:sp>
      <p:sp>
        <p:nvSpPr>
          <p:cNvPr id="11" name="Прямоугольник 10"/>
          <p:cNvSpPr/>
          <p:nvPr/>
        </p:nvSpPr>
        <p:spPr>
          <a:xfrm>
            <a:off x="1217381" y="4256858"/>
            <a:ext cx="1512168" cy="400110"/>
          </a:xfrm>
          <a:prstGeom prst="rect">
            <a:avLst/>
          </a:prstGeom>
        </p:spPr>
        <p:txBody>
          <a:bodyPr wrap="square">
            <a:sp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161201,5</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393020" y="4573806"/>
            <a:ext cx="1512168" cy="400110"/>
          </a:xfrm>
          <a:prstGeom prst="rect">
            <a:avLst/>
          </a:prstGeom>
        </p:spPr>
        <p:txBody>
          <a:bodyPr wrap="square">
            <a:sp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274305,4</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3" name="Равно 12"/>
          <p:cNvSpPr/>
          <p:nvPr/>
        </p:nvSpPr>
        <p:spPr>
          <a:xfrm>
            <a:off x="3856596" y="4616228"/>
            <a:ext cx="504056" cy="288032"/>
          </a:xfrm>
          <a:prstGeom prst="mathEqual">
            <a:avLst>
              <a:gd name="adj1" fmla="val 23520"/>
              <a:gd name="adj2" fmla="val 18620"/>
            </a:avLst>
          </a:prstGeom>
          <a:solidFill>
            <a:srgbClr val="00B0F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4030825" y="4988665"/>
            <a:ext cx="2635936" cy="1682671"/>
          </a:xfrm>
          <a:prstGeom prst="rect">
            <a:avLst/>
          </a:prstGeom>
          <a:gradFill flip="none" rotWithShape="1">
            <a:gsLst>
              <a:gs pos="0">
                <a:srgbClr val="D0F4D9">
                  <a:shade val="30000"/>
                  <a:satMod val="115000"/>
                </a:srgbClr>
              </a:gs>
              <a:gs pos="50000">
                <a:srgbClr val="D0F4D9">
                  <a:shade val="67500"/>
                  <a:satMod val="115000"/>
                </a:srgbClr>
              </a:gs>
              <a:gs pos="100000">
                <a:srgbClr val="D0F4D9">
                  <a:shade val="100000"/>
                  <a:satMod val="115000"/>
                </a:srgbClr>
              </a:gs>
            </a:gsLst>
            <a:path path="circle">
              <a:fillToRect l="100000" b="100000"/>
            </a:path>
            <a:tileRect t="-100000" r="-10000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Расходы предусмотренные в бюджете на 2018 год</a:t>
            </a:r>
          </a:p>
          <a:p>
            <a:pPr algn="ctr"/>
            <a:endParaRPr lang="ru-RU" sz="1200" b="1" dirty="0" smtClean="0">
              <a:solidFill>
                <a:schemeClr val="tx1"/>
              </a:solidFill>
              <a:latin typeface="Times New Roman" pitchFamily="18" charset="0"/>
              <a:cs typeface="Times New Roman" pitchFamily="18" charset="0"/>
            </a:endParaRPr>
          </a:p>
          <a:p>
            <a:pPr algn="ctr"/>
            <a:r>
              <a:rPr lang="ru-RU" sz="1600" b="1" dirty="0" smtClean="0">
                <a:solidFill>
                  <a:srgbClr val="0070C0"/>
                </a:solidFill>
                <a:latin typeface="Times New Roman" pitchFamily="18" charset="0"/>
                <a:cs typeface="Times New Roman" pitchFamily="18" charset="0"/>
              </a:rPr>
              <a:t>274305,4 тыс. рублей</a:t>
            </a:r>
            <a:endParaRPr lang="ru-RU" sz="1600" b="1" dirty="0">
              <a:solidFill>
                <a:srgbClr val="0070C0"/>
              </a:solidFill>
              <a:latin typeface="Times New Roman" pitchFamily="18" charset="0"/>
              <a:cs typeface="Times New Roman" pitchFamily="18" charset="0"/>
            </a:endParaRPr>
          </a:p>
        </p:txBody>
      </p:sp>
      <p:sp>
        <p:nvSpPr>
          <p:cNvPr id="15" name="Равно 14"/>
          <p:cNvSpPr/>
          <p:nvPr/>
        </p:nvSpPr>
        <p:spPr>
          <a:xfrm>
            <a:off x="2252804" y="4256858"/>
            <a:ext cx="487918" cy="279264"/>
          </a:xfrm>
          <a:prstGeom prst="mathEqual">
            <a:avLst>
              <a:gd name="adj1" fmla="val 23520"/>
              <a:gd name="adj2" fmla="val 18620"/>
            </a:avLst>
          </a:prstGeom>
          <a:solidFill>
            <a:srgbClr val="00B0F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Прямоугольник 15"/>
          <p:cNvSpPr/>
          <p:nvPr/>
        </p:nvSpPr>
        <p:spPr>
          <a:xfrm>
            <a:off x="209269" y="5011659"/>
            <a:ext cx="3528392" cy="1682671"/>
          </a:xfrm>
          <a:prstGeom prst="rect">
            <a:avLst/>
          </a:prstGeom>
          <a:gradFill flip="none" rotWithShape="1">
            <a:gsLst>
              <a:gs pos="0">
                <a:srgbClr val="D0F4D9">
                  <a:shade val="30000"/>
                  <a:satMod val="115000"/>
                </a:srgbClr>
              </a:gs>
              <a:gs pos="50000">
                <a:srgbClr val="D0F4D9">
                  <a:shade val="67500"/>
                  <a:satMod val="115000"/>
                </a:srgbClr>
              </a:gs>
              <a:gs pos="100000">
                <a:srgbClr val="D0F4D9">
                  <a:shade val="100000"/>
                  <a:satMod val="115000"/>
                </a:srgbClr>
              </a:gs>
            </a:gsLst>
            <a:path path="circle">
              <a:fillToRect l="100000" b="100000"/>
            </a:path>
            <a:tileRect t="-100000" r="-10000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Расходы, предусмотренные в бюджете на 2018 год (без </a:t>
            </a:r>
            <a:r>
              <a:rPr lang="ru-RU" sz="1400" b="1" dirty="0">
                <a:solidFill>
                  <a:schemeClr val="tx1"/>
                </a:solidFill>
                <a:latin typeface="Times New Roman" panose="02020603050405020304" pitchFamily="18" charset="0"/>
                <a:cs typeface="Times New Roman" panose="02020603050405020304" pitchFamily="18" charset="0"/>
              </a:rPr>
              <a:t>учета расходов, финансируемых за счет средств, поступающих из областного бюджета и бюджетов сельских поселений в виде субвенций, субсидий и иных межбюджетных </a:t>
            </a:r>
            <a:r>
              <a:rPr lang="ru-RU" sz="1400" b="1" dirty="0" smtClean="0">
                <a:solidFill>
                  <a:schemeClr val="tx1"/>
                </a:solidFill>
                <a:latin typeface="Times New Roman" panose="02020603050405020304" pitchFamily="18" charset="0"/>
                <a:cs typeface="Times New Roman" panose="02020603050405020304" pitchFamily="18" charset="0"/>
              </a:rPr>
              <a:t>трансфертов)</a:t>
            </a:r>
          </a:p>
          <a:p>
            <a:pPr algn="ctr"/>
            <a:r>
              <a:rPr lang="ru-RU" sz="1600" b="1" dirty="0" smtClean="0">
                <a:solidFill>
                  <a:srgbClr val="0070C0"/>
                </a:solidFill>
                <a:latin typeface="Times New Roman" panose="02020603050405020304" pitchFamily="18" charset="0"/>
                <a:cs typeface="Times New Roman" panose="02020603050405020304" pitchFamily="18" charset="0"/>
              </a:rPr>
              <a:t>161201,5 тыс. руб</a:t>
            </a:r>
            <a:r>
              <a:rPr lang="ru-RU" sz="1600" dirty="0" smtClean="0">
                <a:solidFill>
                  <a:srgbClr val="0070C0"/>
                </a:solidFill>
                <a:latin typeface="Times New Roman" panose="02020603050405020304" pitchFamily="18" charset="0"/>
                <a:cs typeface="Times New Roman" panose="02020603050405020304" pitchFamily="18" charset="0"/>
              </a:rPr>
              <a:t>лей</a:t>
            </a:r>
            <a:endParaRPr lang="ru-RU" sz="1600" dirty="0">
              <a:solidFill>
                <a:srgbClr val="0070C0"/>
              </a:solidFill>
            </a:endParaRPr>
          </a:p>
        </p:txBody>
      </p:sp>
      <p:pic>
        <p:nvPicPr>
          <p:cNvPr id="22" name="Рисунок 21" descr="http://davydov.in/wp-content/uploads/2016/10/russia-450-267.jpg"/>
          <p:cNvPicPr/>
          <p:nvPr/>
        </p:nvPicPr>
        <p:blipFill>
          <a:blip r:embed="rId3">
            <a:extLst>
              <a:ext uri="{28A0092B-C50C-407E-A947-70E740481C1C}">
                <a14:useLocalDpi xmlns="" xmlns:a14="http://schemas.microsoft.com/office/drawing/2010/main" val="0"/>
              </a:ext>
            </a:extLst>
          </a:blip>
          <a:srcRect/>
          <a:stretch>
            <a:fillRect/>
          </a:stretch>
        </p:blipFill>
        <p:spPr bwMode="auto">
          <a:xfrm rot="295292">
            <a:off x="6880272" y="4253097"/>
            <a:ext cx="1972126" cy="2518572"/>
          </a:xfrm>
          <a:prstGeom prst="roundRect">
            <a:avLst>
              <a:gd name="adj" fmla="val 16667"/>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7" name="Прямоугольник 26"/>
          <p:cNvSpPr/>
          <p:nvPr/>
        </p:nvSpPr>
        <p:spPr>
          <a:xfrm>
            <a:off x="4124101" y="361229"/>
            <a:ext cx="1224692" cy="1555602"/>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rgbClr val="0070C0"/>
                </a:solidFill>
                <a:latin typeface="Times New Roman" panose="02020603050405020304" pitchFamily="18" charset="0"/>
                <a:cs typeface="Times New Roman" panose="02020603050405020304" pitchFamily="18" charset="0"/>
              </a:rPr>
              <a:t>283177,9 тыс. рублей</a:t>
            </a:r>
          </a:p>
        </p:txBody>
      </p:sp>
      <p:sp>
        <p:nvSpPr>
          <p:cNvPr id="28" name="Пятиугольник 27"/>
          <p:cNvSpPr/>
          <p:nvPr/>
        </p:nvSpPr>
        <p:spPr>
          <a:xfrm>
            <a:off x="323528" y="188640"/>
            <a:ext cx="3800573" cy="1728191"/>
          </a:xfrm>
          <a:prstGeom prst="homePlate">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Расходы необходимость которых установлена муниципальными правовыми актами органов местного самоуправления в соответствии с федеральными законами (законами субъекта РФ), судебными актами по обращению взыскания на средства бюджета (потребность)</a:t>
            </a:r>
          </a:p>
        </p:txBody>
      </p:sp>
      <p:sp>
        <p:nvSpPr>
          <p:cNvPr id="29" name="Прямоугольник 28"/>
          <p:cNvSpPr/>
          <p:nvPr/>
        </p:nvSpPr>
        <p:spPr>
          <a:xfrm>
            <a:off x="5580112" y="194240"/>
            <a:ext cx="3383426" cy="1384995"/>
          </a:xfrm>
          <a:prstGeom prst="rect">
            <a:avLst/>
          </a:prstGeom>
        </p:spPr>
        <p:txBody>
          <a:bodyPr wrap="square">
            <a:spAutoFit/>
          </a:bodyPr>
          <a:lstStyle/>
          <a:p>
            <a:r>
              <a:rPr lang="ru-RU" sz="1400" b="1" dirty="0" smtClean="0">
                <a:solidFill>
                  <a:srgbClr val="C00000"/>
                </a:solidFill>
                <a:latin typeface="Times New Roman" panose="02020603050405020304" pitchFamily="18" charset="0"/>
                <a:cs typeface="Times New Roman" panose="02020603050405020304" pitchFamily="18" charset="0"/>
              </a:rPr>
              <a:t>Без учета расходов, финансируемых за счет средств, поступающих из областного бюджета и бюджетов сельских поселений в виде субвенций, субсидий и иных межбюджетных трансфертов</a:t>
            </a:r>
            <a:endParaRPr lang="ru-RU" sz="1400" b="1" dirty="0">
              <a:solidFill>
                <a:srgbClr val="C00000"/>
              </a:solidFill>
            </a:endParaRPr>
          </a:p>
        </p:txBody>
      </p:sp>
      <p:sp>
        <p:nvSpPr>
          <p:cNvPr id="30" name="Прямоугольник 29"/>
          <p:cNvSpPr/>
          <p:nvPr/>
        </p:nvSpPr>
        <p:spPr>
          <a:xfrm>
            <a:off x="5422561" y="169340"/>
            <a:ext cx="315101" cy="369332"/>
          </a:xfrm>
          <a:prstGeom prst="rect">
            <a:avLst/>
          </a:prstGeom>
        </p:spPr>
        <p:txBody>
          <a:bodyPr wrap="square">
            <a:spAutoFit/>
          </a:bodyPr>
          <a:lstStyle/>
          <a:p>
            <a:r>
              <a:rPr lang="ru-RU" b="1" dirty="0">
                <a:solidFill>
                  <a:srgbClr val="FF0000"/>
                </a:solidFill>
              </a:rPr>
              <a:t>*</a:t>
            </a:r>
          </a:p>
        </p:txBody>
      </p:sp>
      <p:sp>
        <p:nvSpPr>
          <p:cNvPr id="31" name="Прямоугольник 30"/>
          <p:cNvSpPr/>
          <p:nvPr/>
        </p:nvSpPr>
        <p:spPr>
          <a:xfrm>
            <a:off x="4999970" y="517405"/>
            <a:ext cx="315101" cy="369332"/>
          </a:xfrm>
          <a:prstGeom prst="rect">
            <a:avLst/>
          </a:prstGeom>
        </p:spPr>
        <p:txBody>
          <a:bodyPr wrap="square">
            <a:spAutoFit/>
          </a:bodyPr>
          <a:lstStyle/>
          <a:p>
            <a:r>
              <a:rPr lang="ru-RU" b="1" dirty="0">
                <a:solidFill>
                  <a:srgbClr val="FF0000"/>
                </a:solidFill>
              </a:rPr>
              <a:t>*</a:t>
            </a:r>
          </a:p>
        </p:txBody>
      </p:sp>
    </p:spTree>
    <p:extLst>
      <p:ext uri="{BB962C8B-B14F-4D97-AF65-F5344CB8AC3E}">
        <p14:creationId xmlns="" xmlns:p14="http://schemas.microsoft.com/office/powerpoint/2010/main" val="322802661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828836"/>
            <a:ext cx="4572000" cy="369332"/>
          </a:xfrm>
          <a:prstGeom prst="rect">
            <a:avLst/>
          </a:prstGeom>
        </p:spPr>
        <p:txBody>
          <a:bodyPr>
            <a:spAutoFit/>
          </a:bodyPr>
          <a:lstStyle/>
          <a:p>
            <a:endParaRPr lang="ru-RU" dirty="0"/>
          </a:p>
        </p:txBody>
      </p:sp>
      <p:pic>
        <p:nvPicPr>
          <p:cNvPr id="4" name="Picture 17" descr="Общегос-е"/>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2368" y="1637742"/>
            <a:ext cx="719137" cy="5227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5" name="Picture 14" descr="нац"/>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58823" y="1964701"/>
            <a:ext cx="732327" cy="4889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6" name="Picture 15" descr="нац"/>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299723" y="1479571"/>
            <a:ext cx="744964" cy="590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7" name="Picture 9" descr="ЖКХ"/>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21867" y="1818681"/>
            <a:ext cx="714050" cy="6349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9" name="Picture 16" descr="ОБРАЗОВАНИЕ"/>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137544" y="1447697"/>
            <a:ext cx="766631" cy="4707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0" name="Picture 12" descr="Культура"/>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988658" y="2079896"/>
            <a:ext cx="763316" cy="4428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1" name="Picture 19" descr="Соц"/>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854490" y="1428126"/>
            <a:ext cx="755647" cy="536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2" name="Picture 7" descr="Физ-ра"/>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674062" y="2031172"/>
            <a:ext cx="717550" cy="4514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3" name="Picture 18" descr="СМИ"/>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7502543" y="1464638"/>
            <a:ext cx="761116" cy="5000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14" name="Picture 8" descr="Долг"/>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8331892" y="1850385"/>
            <a:ext cx="647700" cy="4841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
        <p:nvSpPr>
          <p:cNvPr id="16" name="Text Box 21"/>
          <p:cNvSpPr txBox="1">
            <a:spLocks noChangeArrowheads="1"/>
          </p:cNvSpPr>
          <p:nvPr/>
        </p:nvSpPr>
        <p:spPr bwMode="auto">
          <a:xfrm>
            <a:off x="372368" y="2567229"/>
            <a:ext cx="837877" cy="715581"/>
          </a:xfrm>
          <a:prstGeom prst="rect">
            <a:avLst/>
          </a:prstGeom>
          <a:solidFill>
            <a:schemeClr val="bg2"/>
          </a:solidFill>
          <a:ln w="28575">
            <a:solidFill>
              <a:schemeClr val="tx1"/>
            </a:solidFill>
            <a:miter lim="800000"/>
            <a:headEnd/>
            <a:tailEnd/>
          </a:ln>
          <a:effectLst>
            <a:outerShdw blurRad="76200" dir="13500000" sy="23000" kx="1200000" algn="br" rotWithShape="0">
              <a:prstClr val="black">
                <a:alpha val="20000"/>
              </a:prstClr>
            </a:outerShdw>
          </a:effectLst>
          <a:scene3d>
            <a:camera prst="perspective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cs typeface="Times New Roman" pitchFamily="18" charset="0"/>
              </a:rPr>
              <a:t>Общегосударственные вопрос</a:t>
            </a:r>
            <a:r>
              <a:rPr lang="ru-RU" altLang="ru-RU" b="1" dirty="0" smtClean="0">
                <a:latin typeface="Times New Roman" pitchFamily="18" charset="0"/>
              </a:rPr>
              <a:t>ы</a:t>
            </a:r>
          </a:p>
          <a:p>
            <a:pPr eaLnBrk="1" hangingPunct="1">
              <a:spcBef>
                <a:spcPct val="50000"/>
              </a:spcBef>
            </a:pPr>
            <a:r>
              <a:rPr lang="ru-RU" altLang="ru-RU" b="1" dirty="0" smtClean="0">
                <a:latin typeface="Times New Roman" pitchFamily="18" charset="0"/>
              </a:rPr>
              <a:t>0100</a:t>
            </a:r>
            <a:endParaRPr lang="ru-RU" altLang="ru-RU" b="1" dirty="0">
              <a:latin typeface="Times New Roman" pitchFamily="18" charset="0"/>
            </a:endParaRPr>
          </a:p>
        </p:txBody>
      </p:sp>
      <p:cxnSp>
        <p:nvCxnSpPr>
          <p:cNvPr id="18" name="Прямая со стрелкой 17"/>
          <p:cNvCxnSpPr/>
          <p:nvPr/>
        </p:nvCxnSpPr>
        <p:spPr>
          <a:xfrm>
            <a:off x="731936" y="2238112"/>
            <a:ext cx="124" cy="2846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Прямая со стрелкой 19"/>
          <p:cNvCxnSpPr/>
          <p:nvPr/>
        </p:nvCxnSpPr>
        <p:spPr>
          <a:xfrm>
            <a:off x="1902542" y="2521974"/>
            <a:ext cx="0" cy="7608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 Box 26"/>
          <p:cNvSpPr txBox="1">
            <a:spLocks noChangeArrowheads="1"/>
          </p:cNvSpPr>
          <p:nvPr/>
        </p:nvSpPr>
        <p:spPr bwMode="auto">
          <a:xfrm>
            <a:off x="1597253" y="3364211"/>
            <a:ext cx="1298575" cy="854080"/>
          </a:xfrm>
          <a:prstGeom prst="rect">
            <a:avLst/>
          </a:prstGeom>
          <a:solidFill>
            <a:schemeClr val="bg2"/>
          </a:solidFill>
          <a:ln w="28575">
            <a:solidFill>
              <a:schemeClr val="tx1"/>
            </a:solidFill>
            <a:miter lim="800000"/>
            <a:headEnd/>
            <a:tailEnd/>
          </a:ln>
          <a:effectLst>
            <a:outerShdw blurRad="76200" dir="13500000" sy="23000" kx="1200000" algn="br" rotWithShape="0">
              <a:prstClr val="black">
                <a:alpha val="20000"/>
              </a:prstClr>
            </a:outerShdw>
          </a:effectLst>
          <a:scene3d>
            <a:camera prst="perspectiveFront"/>
            <a:lightRig rig="threePt" dir="t"/>
          </a:scene3d>
          <a:sp3d>
            <a:bevelT/>
          </a:sp3d>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a:t>
            </a:r>
            <a:r>
              <a:rPr lang="ru-RU" altLang="ru-RU" b="1" dirty="0" smtClean="0">
                <a:latin typeface="Times New Roman" pitchFamily="18" charset="0"/>
              </a:rPr>
              <a:t>деятельность</a:t>
            </a:r>
          </a:p>
          <a:p>
            <a:pPr eaLnBrk="1" hangingPunct="1">
              <a:spcBef>
                <a:spcPct val="50000"/>
              </a:spcBef>
            </a:pPr>
            <a:r>
              <a:rPr lang="ru-RU" altLang="ru-RU" b="1" dirty="0" smtClean="0">
                <a:latin typeface="Times New Roman" pitchFamily="18" charset="0"/>
              </a:rPr>
              <a:t>0300</a:t>
            </a:r>
            <a:endParaRPr lang="ru-RU" altLang="ru-RU" b="1" dirty="0">
              <a:latin typeface="Times New Roman" pitchFamily="18" charset="0"/>
            </a:endParaRPr>
          </a:p>
        </p:txBody>
      </p:sp>
      <p:cxnSp>
        <p:nvCxnSpPr>
          <p:cNvPr id="26" name="Прямая со стрелкой 25"/>
          <p:cNvCxnSpPr/>
          <p:nvPr/>
        </p:nvCxnSpPr>
        <p:spPr>
          <a:xfrm>
            <a:off x="2696848" y="2127144"/>
            <a:ext cx="0" cy="5961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 Box 28"/>
          <p:cNvSpPr txBox="1">
            <a:spLocks noChangeArrowheads="1"/>
          </p:cNvSpPr>
          <p:nvPr/>
        </p:nvSpPr>
        <p:spPr bwMode="auto">
          <a:xfrm>
            <a:off x="2246541" y="2682450"/>
            <a:ext cx="975326" cy="577081"/>
          </a:xfrm>
          <a:prstGeom prst="rect">
            <a:avLst/>
          </a:prstGeom>
          <a:solidFill>
            <a:schemeClr val="bg2"/>
          </a:solidFill>
          <a:ln w="28575">
            <a:solidFill>
              <a:schemeClr val="tx1"/>
            </a:solid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a:t>
            </a:r>
            <a:r>
              <a:rPr lang="ru-RU" altLang="ru-RU" b="1" dirty="0" smtClean="0">
                <a:latin typeface="Times New Roman" pitchFamily="18" charset="0"/>
              </a:rPr>
              <a:t>экономика</a:t>
            </a:r>
          </a:p>
          <a:p>
            <a:pPr eaLnBrk="1" hangingPunct="1">
              <a:spcBef>
                <a:spcPct val="50000"/>
              </a:spcBef>
            </a:pPr>
            <a:r>
              <a:rPr lang="ru-RU" altLang="ru-RU" b="1" dirty="0" smtClean="0">
                <a:latin typeface="Times New Roman" pitchFamily="18" charset="0"/>
              </a:rPr>
              <a:t>0400</a:t>
            </a:r>
            <a:endParaRPr lang="ru-RU" altLang="ru-RU" b="1" dirty="0">
              <a:latin typeface="Times New Roman" pitchFamily="18" charset="0"/>
            </a:endParaRPr>
          </a:p>
        </p:txBody>
      </p:sp>
      <p:cxnSp>
        <p:nvCxnSpPr>
          <p:cNvPr id="29" name="Прямая со стрелкой 28"/>
          <p:cNvCxnSpPr/>
          <p:nvPr/>
        </p:nvCxnSpPr>
        <p:spPr>
          <a:xfrm>
            <a:off x="3642529" y="2558980"/>
            <a:ext cx="0" cy="72383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Text Box 28"/>
          <p:cNvSpPr txBox="1">
            <a:spLocks noChangeArrowheads="1"/>
          </p:cNvSpPr>
          <p:nvPr/>
        </p:nvSpPr>
        <p:spPr bwMode="auto">
          <a:xfrm>
            <a:off x="3058044" y="3364211"/>
            <a:ext cx="1079500" cy="715581"/>
          </a:xfrm>
          <a:prstGeom prst="rect">
            <a:avLst/>
          </a:prstGeom>
          <a:solidFill>
            <a:schemeClr val="bg2"/>
          </a:solidFill>
          <a:ln w="2857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a:sp3d>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Жилищно- коммунальное хозяйство</a:t>
            </a:r>
          </a:p>
          <a:p>
            <a:pPr eaLnBrk="1" hangingPunct="1">
              <a:spcBef>
                <a:spcPct val="50000"/>
              </a:spcBef>
            </a:pPr>
            <a:r>
              <a:rPr lang="ru-RU" altLang="ru-RU" b="1" dirty="0" smtClean="0">
                <a:latin typeface="Times New Roman" pitchFamily="18" charset="0"/>
              </a:rPr>
              <a:t>0500</a:t>
            </a:r>
            <a:endParaRPr lang="ru-RU" altLang="ru-RU" b="1" dirty="0">
              <a:latin typeface="Times New Roman" pitchFamily="18" charset="0"/>
            </a:endParaRPr>
          </a:p>
        </p:txBody>
      </p:sp>
      <p:sp>
        <p:nvSpPr>
          <p:cNvPr id="34" name="Прямоугольник 33"/>
          <p:cNvSpPr/>
          <p:nvPr/>
        </p:nvSpPr>
        <p:spPr>
          <a:xfrm>
            <a:off x="996629" y="4347114"/>
            <a:ext cx="7326024" cy="923330"/>
          </a:xfrm>
          <a:prstGeom prst="rect">
            <a:avLst/>
          </a:prstGeom>
        </p:spPr>
        <p:txBody>
          <a:bodyPr wrap="square">
            <a:spAutoFit/>
          </a:bodyPr>
          <a:lstStyle/>
          <a:p>
            <a:pPr algn="ctr">
              <a:defRPr/>
            </a:pPr>
            <a:r>
              <a:rPr lang="ru-RU" b="1" dirty="0">
                <a:solidFill>
                  <a:srgbClr val="0070C0"/>
                </a:solidFill>
                <a:latin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35" name="Прямоугольник 34"/>
          <p:cNvSpPr/>
          <p:nvPr/>
        </p:nvSpPr>
        <p:spPr>
          <a:xfrm>
            <a:off x="996628" y="5263811"/>
            <a:ext cx="4096119" cy="1569660"/>
          </a:xfrm>
          <a:prstGeom prst="rect">
            <a:avLst/>
          </a:prstGeom>
        </p:spPr>
        <p:txBody>
          <a:bodyPr wrap="square">
            <a:spAutoFit/>
          </a:bodyPr>
          <a:lstStyle/>
          <a:p>
            <a:pPr>
              <a:defRPr/>
            </a:pPr>
            <a:r>
              <a:rPr lang="ru-RU" sz="1200" b="1" i="1" dirty="0">
                <a:latin typeface="Times New Roman" pitchFamily="18" charset="0"/>
              </a:rPr>
              <a:t>Например, в составе </a:t>
            </a:r>
            <a:r>
              <a:rPr lang="ru-RU" sz="1200" b="1" i="1" dirty="0" smtClean="0">
                <a:latin typeface="Times New Roman" pitchFamily="18" charset="0"/>
              </a:rPr>
              <a:t>раздела 0700 </a:t>
            </a:r>
            <a:r>
              <a:rPr lang="ru-RU" sz="1200" b="1" i="1" dirty="0">
                <a:latin typeface="Times New Roman" pitchFamily="18" charset="0"/>
              </a:rPr>
              <a:t>«Образование», </a:t>
            </a:r>
          </a:p>
          <a:p>
            <a:pPr>
              <a:defRPr/>
            </a:pPr>
            <a:r>
              <a:rPr lang="ru-RU" sz="1200" b="1" i="1" dirty="0">
                <a:latin typeface="Times New Roman" pitchFamily="18" charset="0"/>
              </a:rPr>
              <a:t>в том числе, </a:t>
            </a:r>
            <a:r>
              <a:rPr lang="ru-RU" sz="1200" b="1" i="1" dirty="0" smtClean="0">
                <a:latin typeface="Times New Roman" pitchFamily="18" charset="0"/>
              </a:rPr>
              <a:t>выделяются подразделы:</a:t>
            </a:r>
            <a:endParaRPr lang="ru-RU" sz="1200" b="1" i="1" dirty="0">
              <a:latin typeface="Times New Roman" pitchFamily="18" charset="0"/>
            </a:endParaRPr>
          </a:p>
          <a:p>
            <a:pPr>
              <a:defRPr/>
            </a:pPr>
            <a:r>
              <a:rPr lang="ru-RU" sz="1200" b="1" i="1" dirty="0" smtClean="0">
                <a:latin typeface="Times New Roman" pitchFamily="18" charset="0"/>
              </a:rPr>
              <a:t>0701 </a:t>
            </a:r>
            <a:r>
              <a:rPr lang="ru-RU" sz="1200" b="1" i="1" dirty="0">
                <a:latin typeface="Times New Roman" pitchFamily="18" charset="0"/>
              </a:rPr>
              <a:t>- дошкольное образование; </a:t>
            </a:r>
          </a:p>
          <a:p>
            <a:pPr>
              <a:defRPr/>
            </a:pPr>
            <a:r>
              <a:rPr lang="ru-RU" sz="1200" b="1" i="1" dirty="0" smtClean="0">
                <a:latin typeface="Times New Roman" pitchFamily="18" charset="0"/>
              </a:rPr>
              <a:t>0702 -общее </a:t>
            </a:r>
            <a:r>
              <a:rPr lang="ru-RU" sz="1200" b="1" i="1" dirty="0">
                <a:latin typeface="Times New Roman" pitchFamily="18" charset="0"/>
              </a:rPr>
              <a:t>образование;</a:t>
            </a:r>
          </a:p>
          <a:p>
            <a:pPr>
              <a:defRPr/>
            </a:pPr>
            <a:r>
              <a:rPr lang="ru-RU" sz="1200" b="1" i="1" dirty="0" smtClean="0">
                <a:latin typeface="Times New Roman" pitchFamily="18" charset="0"/>
              </a:rPr>
              <a:t>0703 - дополнительное </a:t>
            </a:r>
            <a:r>
              <a:rPr lang="ru-RU" sz="1200" b="1" i="1" dirty="0">
                <a:latin typeface="Times New Roman" pitchFamily="18" charset="0"/>
              </a:rPr>
              <a:t>образование; </a:t>
            </a:r>
          </a:p>
          <a:p>
            <a:pPr>
              <a:defRPr/>
            </a:pPr>
            <a:r>
              <a:rPr lang="ru-RU" sz="1200" b="1" i="1" dirty="0" smtClean="0">
                <a:latin typeface="Times New Roman" pitchFamily="18" charset="0"/>
              </a:rPr>
              <a:t>0707-молодежная </a:t>
            </a:r>
            <a:r>
              <a:rPr lang="ru-RU" sz="1200" b="1" i="1" dirty="0">
                <a:latin typeface="Times New Roman" pitchFamily="18" charset="0"/>
              </a:rPr>
              <a:t>политика и оздоровление детей;</a:t>
            </a:r>
          </a:p>
          <a:p>
            <a:pPr>
              <a:defRPr/>
            </a:pPr>
            <a:r>
              <a:rPr lang="ru-RU" sz="1200" b="1" i="1" dirty="0" smtClean="0">
                <a:latin typeface="Times New Roman" pitchFamily="18" charset="0"/>
              </a:rPr>
              <a:t>0709- </a:t>
            </a:r>
            <a:r>
              <a:rPr lang="ru-RU" sz="1200" b="1" i="1" dirty="0">
                <a:latin typeface="Times New Roman" pitchFamily="18" charset="0"/>
              </a:rPr>
              <a:t>другие вопросы в области образования</a:t>
            </a:r>
          </a:p>
          <a:p>
            <a:endParaRPr lang="ru-RU" sz="1200" dirty="0"/>
          </a:p>
        </p:txBody>
      </p:sp>
      <p:sp>
        <p:nvSpPr>
          <p:cNvPr id="28" name="Text Box 36"/>
          <p:cNvSpPr txBox="1">
            <a:spLocks noChangeArrowheads="1"/>
          </p:cNvSpPr>
          <p:nvPr/>
        </p:nvSpPr>
        <p:spPr bwMode="auto">
          <a:xfrm>
            <a:off x="3995937" y="2588821"/>
            <a:ext cx="992722" cy="438582"/>
          </a:xfrm>
          <a:prstGeom prst="rect">
            <a:avLst/>
          </a:prstGeom>
          <a:solidFill>
            <a:schemeClr val="bg2"/>
          </a:solidFill>
          <a:ln w="28575">
            <a:solidFill>
              <a:schemeClr val="tx1"/>
            </a:solidFill>
            <a:miter lim="800000"/>
            <a:headEnd/>
            <a:tailEnd/>
          </a:ln>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Образование</a:t>
            </a:r>
          </a:p>
          <a:p>
            <a:pPr eaLnBrk="1" hangingPunct="1">
              <a:spcBef>
                <a:spcPct val="50000"/>
              </a:spcBef>
            </a:pPr>
            <a:r>
              <a:rPr lang="ru-RU" altLang="ru-RU" b="1" dirty="0" smtClean="0">
                <a:latin typeface="Times New Roman" pitchFamily="18" charset="0"/>
              </a:rPr>
              <a:t>0700</a:t>
            </a:r>
            <a:endParaRPr lang="ru-RU" altLang="ru-RU" b="1" dirty="0">
              <a:latin typeface="Times New Roman" pitchFamily="18" charset="0"/>
            </a:endParaRPr>
          </a:p>
        </p:txBody>
      </p:sp>
      <p:sp>
        <p:nvSpPr>
          <p:cNvPr id="30" name="Text Box 39"/>
          <p:cNvSpPr txBox="1">
            <a:spLocks noChangeArrowheads="1"/>
          </p:cNvSpPr>
          <p:nvPr/>
        </p:nvSpPr>
        <p:spPr bwMode="auto">
          <a:xfrm>
            <a:off x="4904175" y="3229897"/>
            <a:ext cx="950314" cy="715581"/>
          </a:xfrm>
          <a:prstGeom prst="rect">
            <a:avLst/>
          </a:prstGeom>
          <a:solidFill>
            <a:schemeClr val="bg2"/>
          </a:solidFill>
          <a:ln w="28575">
            <a:solidFill>
              <a:schemeClr val="tx1"/>
            </a:solid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Культура, </a:t>
            </a:r>
            <a:r>
              <a:rPr lang="ru-RU" altLang="ru-RU" b="1" dirty="0" smtClean="0">
                <a:latin typeface="Times New Roman" pitchFamily="18" charset="0"/>
              </a:rPr>
              <a:t>кинематография</a:t>
            </a:r>
          </a:p>
          <a:p>
            <a:pPr eaLnBrk="1" hangingPunct="1">
              <a:spcBef>
                <a:spcPct val="50000"/>
              </a:spcBef>
            </a:pPr>
            <a:r>
              <a:rPr lang="ru-RU" altLang="ru-RU" b="1" dirty="0" smtClean="0">
                <a:latin typeface="Times New Roman" pitchFamily="18" charset="0"/>
              </a:rPr>
              <a:t>0800</a:t>
            </a:r>
            <a:endParaRPr lang="ru-RU" altLang="ru-RU" b="1" dirty="0">
              <a:latin typeface="Times New Roman" pitchFamily="18" charset="0"/>
            </a:endParaRPr>
          </a:p>
        </p:txBody>
      </p:sp>
      <p:sp>
        <p:nvSpPr>
          <p:cNvPr id="31" name="Text Box 42"/>
          <p:cNvSpPr txBox="1">
            <a:spLocks noChangeArrowheads="1"/>
          </p:cNvSpPr>
          <p:nvPr/>
        </p:nvSpPr>
        <p:spPr bwMode="auto">
          <a:xfrm>
            <a:off x="5854491" y="2681799"/>
            <a:ext cx="779962" cy="577081"/>
          </a:xfrm>
          <a:prstGeom prst="rect">
            <a:avLst/>
          </a:prstGeom>
          <a:solidFill>
            <a:schemeClr val="bg2"/>
          </a:solidFill>
          <a:ln w="28575">
            <a:solidFill>
              <a:schemeClr val="tx1"/>
            </a:solid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a:t>
            </a:r>
            <a:r>
              <a:rPr lang="ru-RU" altLang="ru-RU" b="1" dirty="0" smtClean="0">
                <a:latin typeface="Times New Roman" pitchFamily="18" charset="0"/>
              </a:rPr>
              <a:t>политика</a:t>
            </a:r>
          </a:p>
          <a:p>
            <a:pPr eaLnBrk="1" hangingPunct="1">
              <a:spcBef>
                <a:spcPct val="50000"/>
              </a:spcBef>
            </a:pPr>
            <a:r>
              <a:rPr lang="ru-RU" altLang="ru-RU" b="1" dirty="0" smtClean="0">
                <a:latin typeface="Times New Roman" pitchFamily="18" charset="0"/>
              </a:rPr>
              <a:t>1000</a:t>
            </a:r>
            <a:endParaRPr lang="ru-RU" altLang="ru-RU" b="1" dirty="0">
              <a:latin typeface="Times New Roman" pitchFamily="18" charset="0"/>
            </a:endParaRPr>
          </a:p>
        </p:txBody>
      </p:sp>
      <p:sp>
        <p:nvSpPr>
          <p:cNvPr id="32" name="Text Box 43"/>
          <p:cNvSpPr txBox="1">
            <a:spLocks noChangeArrowheads="1"/>
          </p:cNvSpPr>
          <p:nvPr/>
        </p:nvSpPr>
        <p:spPr bwMode="auto">
          <a:xfrm>
            <a:off x="6582168" y="3198168"/>
            <a:ext cx="1036218" cy="715581"/>
          </a:xfrm>
          <a:prstGeom prst="rect">
            <a:avLst/>
          </a:prstGeom>
          <a:solidFill>
            <a:schemeClr val="bg2"/>
          </a:solidFill>
          <a:ln w="28575">
            <a:solidFill>
              <a:schemeClr val="tx1"/>
            </a:solidFill>
            <a:miter lim="800000"/>
            <a:headEnd/>
            <a:tailEnd/>
          </a:ln>
          <a:effectLst>
            <a:outerShdw blurRad="76200" dir="18900000" sy="23000" kx="-1200000" algn="bl" rotWithShape="0">
              <a:prstClr val="black">
                <a:alpha val="20000"/>
              </a:prstClr>
            </a:outerShdw>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Физическая культура и </a:t>
            </a:r>
            <a:r>
              <a:rPr lang="ru-RU" altLang="ru-RU" b="1" dirty="0" smtClean="0">
                <a:latin typeface="Times New Roman" pitchFamily="18" charset="0"/>
              </a:rPr>
              <a:t>спорт</a:t>
            </a:r>
          </a:p>
          <a:p>
            <a:pPr eaLnBrk="1" hangingPunct="1">
              <a:spcBef>
                <a:spcPct val="50000"/>
              </a:spcBef>
            </a:pPr>
            <a:r>
              <a:rPr lang="ru-RU" altLang="ru-RU" b="1" dirty="0" smtClean="0">
                <a:latin typeface="Times New Roman" pitchFamily="18" charset="0"/>
              </a:rPr>
              <a:t>1100</a:t>
            </a:r>
            <a:endParaRPr lang="ru-RU" altLang="ru-RU" b="1" dirty="0">
              <a:latin typeface="Times New Roman" pitchFamily="18" charset="0"/>
            </a:endParaRPr>
          </a:p>
        </p:txBody>
      </p:sp>
      <p:sp>
        <p:nvSpPr>
          <p:cNvPr id="36" name="Text Box 46"/>
          <p:cNvSpPr txBox="1">
            <a:spLocks noChangeArrowheads="1"/>
          </p:cNvSpPr>
          <p:nvPr/>
        </p:nvSpPr>
        <p:spPr bwMode="auto">
          <a:xfrm>
            <a:off x="7391612" y="2482587"/>
            <a:ext cx="1024736" cy="715581"/>
          </a:xfrm>
          <a:prstGeom prst="rect">
            <a:avLst/>
          </a:prstGeom>
          <a:solidFill>
            <a:schemeClr val="bg2"/>
          </a:solidFill>
          <a:ln w="28575">
            <a:solidFill>
              <a:schemeClr val="tx1"/>
            </a:solidFill>
            <a:miter lim="800000"/>
            <a:headEnd/>
            <a:tailEnd/>
          </a:ln>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Средства массовой </a:t>
            </a:r>
            <a:r>
              <a:rPr lang="ru-RU" altLang="ru-RU" b="1" dirty="0" smtClean="0">
                <a:latin typeface="Times New Roman" pitchFamily="18" charset="0"/>
              </a:rPr>
              <a:t>информаций</a:t>
            </a:r>
          </a:p>
          <a:p>
            <a:pPr eaLnBrk="1" hangingPunct="1">
              <a:spcBef>
                <a:spcPct val="50000"/>
              </a:spcBef>
            </a:pPr>
            <a:r>
              <a:rPr lang="ru-RU" altLang="ru-RU" b="1" dirty="0" smtClean="0">
                <a:latin typeface="Times New Roman" pitchFamily="18" charset="0"/>
              </a:rPr>
              <a:t>1200</a:t>
            </a:r>
            <a:endParaRPr lang="ru-RU" altLang="ru-RU" b="1" dirty="0">
              <a:latin typeface="Times New Roman" pitchFamily="18" charset="0"/>
            </a:endParaRPr>
          </a:p>
        </p:txBody>
      </p:sp>
      <p:sp>
        <p:nvSpPr>
          <p:cNvPr id="37" name="Text Box 48"/>
          <p:cNvSpPr txBox="1">
            <a:spLocks noChangeArrowheads="1"/>
          </p:cNvSpPr>
          <p:nvPr/>
        </p:nvSpPr>
        <p:spPr bwMode="auto">
          <a:xfrm>
            <a:off x="7934632" y="3179230"/>
            <a:ext cx="1064970" cy="992579"/>
          </a:xfrm>
          <a:prstGeom prst="rect">
            <a:avLst/>
          </a:prstGeom>
          <a:solidFill>
            <a:schemeClr val="bg2"/>
          </a:solidFill>
          <a:ln w="28575">
            <a:solidFill>
              <a:schemeClr val="tx1"/>
            </a:solid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Обслуживание государственного и муниципального </a:t>
            </a:r>
            <a:r>
              <a:rPr lang="ru-RU" altLang="ru-RU" b="1" dirty="0" smtClean="0">
                <a:latin typeface="Times New Roman" pitchFamily="18" charset="0"/>
              </a:rPr>
              <a:t>долга</a:t>
            </a:r>
          </a:p>
          <a:p>
            <a:pPr eaLnBrk="1" hangingPunct="1">
              <a:spcBef>
                <a:spcPct val="50000"/>
              </a:spcBef>
            </a:pPr>
            <a:r>
              <a:rPr lang="ru-RU" altLang="ru-RU" b="1" dirty="0" smtClean="0">
                <a:latin typeface="Times New Roman" pitchFamily="18" charset="0"/>
              </a:rPr>
              <a:t>1300</a:t>
            </a:r>
            <a:endParaRPr lang="ru-RU" altLang="ru-RU" b="1" dirty="0">
              <a:latin typeface="Times New Roman" pitchFamily="18" charset="0"/>
            </a:endParaRPr>
          </a:p>
        </p:txBody>
      </p:sp>
      <p:sp>
        <p:nvSpPr>
          <p:cNvPr id="8" name="Прямоугольник 7"/>
          <p:cNvSpPr/>
          <p:nvPr/>
        </p:nvSpPr>
        <p:spPr>
          <a:xfrm>
            <a:off x="372368" y="82460"/>
            <a:ext cx="8771633" cy="1200329"/>
          </a:xfrm>
          <a:prstGeom prst="rect">
            <a:avLst/>
          </a:prstGeom>
        </p:spPr>
        <p:txBody>
          <a:bodyPr wrap="square">
            <a:spAutoFit/>
          </a:bodyPr>
          <a:lstStyle/>
          <a:p>
            <a:pPr lvl="0" algn="ctr">
              <a:defRPr/>
            </a:pPr>
            <a:r>
              <a:rPr lang="ru-RU" sz="1600" b="1" i="1" dirty="0">
                <a:solidFill>
                  <a:schemeClr val="accent2"/>
                </a:solidFill>
                <a:latin typeface="Times New Roman" panose="02020603050405020304" pitchFamily="18" charset="0"/>
                <a:cs typeface="Times New Roman" pitchFamily="18" charset="0"/>
              </a:rPr>
              <a:t>Расходы бюджета </a:t>
            </a:r>
            <a:r>
              <a:rPr lang="ru-RU" sz="1400" b="1" i="1" dirty="0">
                <a:solidFill>
                  <a:srgbClr val="00B0F0"/>
                </a:solidFill>
                <a:latin typeface="Times New Roman" panose="02020603050405020304" pitchFamily="18" charset="0"/>
                <a:cs typeface="Times New Roman" pitchFamily="18" charset="0"/>
              </a:rPr>
              <a:t>- </a:t>
            </a:r>
            <a:r>
              <a:rPr lang="ru-RU" sz="1400" b="1" dirty="0">
                <a:solidFill>
                  <a:schemeClr val="accent2"/>
                </a:solidFill>
                <a:latin typeface="Times New Roman" panose="02020603050405020304" pitchFamily="18" charset="0"/>
                <a:cs typeface="Times New Roman" pitchFamily="18" charset="0"/>
              </a:rPr>
              <a:t>это средства, выплачиваемые из бюджета на реализацию расходных обязательств муниципального образования </a:t>
            </a:r>
            <a:r>
              <a:rPr lang="ru-RU" sz="1400" b="1" dirty="0" smtClean="0">
                <a:solidFill>
                  <a:schemeClr val="accent2"/>
                </a:solidFill>
                <a:latin typeface="Times New Roman" panose="02020603050405020304" pitchFamily="18" charset="0"/>
                <a:cs typeface="Times New Roman" pitchFamily="18" charset="0"/>
              </a:rPr>
              <a:t>Октябрьский </a:t>
            </a:r>
            <a:r>
              <a:rPr lang="ru-RU" sz="1400" b="1" dirty="0">
                <a:solidFill>
                  <a:schemeClr val="accent2"/>
                </a:solidFill>
                <a:latin typeface="Times New Roman" panose="02020603050405020304" pitchFamily="18" charset="0"/>
                <a:cs typeface="Times New Roman" pitchFamily="18" charset="0"/>
              </a:rPr>
              <a:t>район, то есть расходов, необходимость которых установлена муниципальными правовыми актами органов местного самоуправления в соответствии с федеральными законами (законами субъекта Российской Федерации</a:t>
            </a:r>
            <a:r>
              <a:rPr lang="ru-RU" sz="1400" b="1" dirty="0" smtClean="0">
                <a:solidFill>
                  <a:schemeClr val="accent2"/>
                </a:solidFill>
                <a:latin typeface="Times New Roman" panose="02020603050405020304" pitchFamily="18" charset="0"/>
                <a:cs typeface="Times New Roman" panose="02020603050405020304" pitchFamily="18" charset="0"/>
              </a:rPr>
              <a:t>)</a:t>
            </a:r>
          </a:p>
          <a:p>
            <a:pPr lvl="0" algn="ctr">
              <a:defRPr/>
            </a:pPr>
            <a:r>
              <a:rPr lang="ru-RU" sz="1400" b="1" dirty="0" smtClean="0">
                <a:solidFill>
                  <a:schemeClr val="accent2"/>
                </a:solidFill>
                <a:latin typeface="Times New Roman" panose="02020603050405020304" pitchFamily="18" charset="0"/>
                <a:cs typeface="Times New Roman" panose="02020603050405020304" pitchFamily="18" charset="0"/>
              </a:rPr>
              <a:t>Расходы в местном бюджете распределяются по следующим разделам бюджетной классификации</a:t>
            </a:r>
            <a:endParaRPr lang="ru-RU" sz="1400" b="1" dirty="0">
              <a:solidFill>
                <a:schemeClr val="accent2"/>
              </a:solidFill>
              <a:latin typeface="Times New Roman" pitchFamily="18" charset="0"/>
              <a:cs typeface="Times New Roman" pitchFamily="18" charset="0"/>
            </a:endParaRPr>
          </a:p>
        </p:txBody>
      </p:sp>
      <p:cxnSp>
        <p:nvCxnSpPr>
          <p:cNvPr id="23" name="Прямая со стрелкой 22"/>
          <p:cNvCxnSpPr/>
          <p:nvPr/>
        </p:nvCxnSpPr>
        <p:spPr>
          <a:xfrm>
            <a:off x="8618442" y="2477992"/>
            <a:ext cx="0" cy="7012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Прямая со стрелкой 40"/>
          <p:cNvCxnSpPr/>
          <p:nvPr/>
        </p:nvCxnSpPr>
        <p:spPr>
          <a:xfrm>
            <a:off x="7791842" y="2101785"/>
            <a:ext cx="0" cy="3762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Прямая со стрелкой 44"/>
          <p:cNvCxnSpPr/>
          <p:nvPr/>
        </p:nvCxnSpPr>
        <p:spPr>
          <a:xfrm flipH="1">
            <a:off x="7093974" y="2567229"/>
            <a:ext cx="12606" cy="6626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8" name="Прямая со стрелкой 47"/>
          <p:cNvCxnSpPr/>
          <p:nvPr/>
        </p:nvCxnSpPr>
        <p:spPr>
          <a:xfrm>
            <a:off x="4492298" y="2008245"/>
            <a:ext cx="0" cy="518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9" name="Прямая со стрелкой 58"/>
          <p:cNvCxnSpPr>
            <a:endCxn id="30" idx="0"/>
          </p:cNvCxnSpPr>
          <p:nvPr/>
        </p:nvCxnSpPr>
        <p:spPr>
          <a:xfrm>
            <a:off x="5379332" y="2602148"/>
            <a:ext cx="0" cy="6277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Прямая со стрелкой 64"/>
          <p:cNvCxnSpPr/>
          <p:nvPr/>
        </p:nvCxnSpPr>
        <p:spPr>
          <a:xfrm>
            <a:off x="6242259" y="2085670"/>
            <a:ext cx="0" cy="5658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Text Box 26"/>
          <p:cNvSpPr txBox="1">
            <a:spLocks noChangeArrowheads="1"/>
          </p:cNvSpPr>
          <p:nvPr/>
        </p:nvSpPr>
        <p:spPr bwMode="auto">
          <a:xfrm>
            <a:off x="87374" y="3486709"/>
            <a:ext cx="1289371" cy="646331"/>
          </a:xfrm>
          <a:prstGeom prst="rect">
            <a:avLst/>
          </a:prstGeom>
          <a:solidFill>
            <a:schemeClr val="bg2"/>
          </a:solidFill>
          <a:ln w="28575">
            <a:solidFill>
              <a:schemeClr val="tx1"/>
            </a:solidFill>
            <a:miter lim="800000"/>
            <a:headEnd/>
            <a:tailEnd/>
          </a:ln>
          <a:effectLst>
            <a:outerShdw blurRad="76200" dir="13500000" sy="23000" kx="1200000" algn="br" rotWithShape="0">
              <a:prstClr val="black">
                <a:alpha val="20000"/>
              </a:prstClr>
            </a:outerShdw>
          </a:effectLst>
          <a:scene3d>
            <a:camera prst="perspectiveFront"/>
            <a:lightRig rig="threePt" dir="t"/>
          </a:scene3d>
          <a:sp3d>
            <a:bevelT/>
          </a:sp3d>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Национальна</a:t>
            </a:r>
          </a:p>
          <a:p>
            <a:pPr eaLnBrk="1" hangingPunct="1">
              <a:spcBef>
                <a:spcPct val="50000"/>
              </a:spcBef>
            </a:pPr>
            <a:r>
              <a:rPr lang="ru-RU" altLang="ru-RU" b="1" dirty="0" smtClean="0">
                <a:latin typeface="Times New Roman" pitchFamily="18" charset="0"/>
              </a:rPr>
              <a:t> оборона</a:t>
            </a:r>
          </a:p>
          <a:p>
            <a:pPr eaLnBrk="1" hangingPunct="1">
              <a:spcBef>
                <a:spcPct val="50000"/>
              </a:spcBef>
            </a:pPr>
            <a:r>
              <a:rPr lang="ru-RU" altLang="ru-RU" b="1" dirty="0" smtClean="0">
                <a:latin typeface="Times New Roman" pitchFamily="18" charset="0"/>
              </a:rPr>
              <a:t>0200</a:t>
            </a:r>
            <a:endParaRPr lang="ru-RU" altLang="ru-RU" b="1" dirty="0">
              <a:latin typeface="Times New Roman" pitchFamily="18" charset="0"/>
            </a:endParaRPr>
          </a:p>
        </p:txBody>
      </p:sp>
    </p:spTree>
    <p:extLst>
      <p:ext uri="{BB962C8B-B14F-4D97-AF65-F5344CB8AC3E}">
        <p14:creationId xmlns="" xmlns:p14="http://schemas.microsoft.com/office/powerpoint/2010/main" val="15802526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4838" y="142661"/>
            <a:ext cx="7581119" cy="954107"/>
          </a:xfrm>
          <a:prstGeom prst="rect">
            <a:avLst/>
          </a:prstGeom>
        </p:spPr>
        <p:txBody>
          <a:bodyPr wrap="square">
            <a:spAutoFit/>
          </a:bodyPr>
          <a:lstStyle/>
          <a:p>
            <a:pPr algn="ctr"/>
            <a:r>
              <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Гражданин и его участие в бюджетном процессе</a:t>
            </a:r>
          </a:p>
        </p:txBody>
      </p:sp>
      <p:sp>
        <p:nvSpPr>
          <p:cNvPr id="3" name="Блок-схема: процесс 2"/>
          <p:cNvSpPr/>
          <p:nvPr/>
        </p:nvSpPr>
        <p:spPr>
          <a:xfrm>
            <a:off x="1259631" y="1268759"/>
            <a:ext cx="3465765" cy="930037"/>
          </a:xfrm>
          <a:prstGeom prst="flowChartProcess">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Помогает формировать доходную часть бюджета</a:t>
            </a:r>
          </a:p>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налог  на доходы физических лиц)</a:t>
            </a:r>
            <a:endPar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5" name="Овал 4"/>
          <p:cNvSpPr/>
          <p:nvPr/>
        </p:nvSpPr>
        <p:spPr>
          <a:xfrm>
            <a:off x="1402348" y="3280127"/>
            <a:ext cx="3240360" cy="864096"/>
          </a:xfrm>
          <a:prstGeom prst="ellipse">
            <a:avLst/>
          </a:prstGeom>
          <a:scene3d>
            <a:camera prst="orthographicFront" fov="0">
              <a:rot lat="0" lon="0" rev="0"/>
            </a:camera>
            <a:lightRig rig="brightRoom" dir="tl">
              <a:rot lat="0" lon="0" rev="8700000"/>
            </a:lightRig>
          </a:scene3d>
          <a:sp3d contourW="12700">
            <a:bevelT w="152400" h="50800" prst="softRound"/>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БЮДЖЕТ</a:t>
            </a:r>
            <a:endParaRPr lang="ru-RU"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Стрелка вниз 11"/>
          <p:cNvSpPr/>
          <p:nvPr/>
        </p:nvSpPr>
        <p:spPr>
          <a:xfrm>
            <a:off x="1000357" y="4291646"/>
            <a:ext cx="3931839" cy="813244"/>
          </a:xfrm>
          <a:prstGeom prst="downArrow">
            <a:avLst/>
          </a:prstGeom>
          <a:solidFill>
            <a:schemeClr val="tx2">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Как получатель социальных гарантий</a:t>
            </a:r>
            <a:endPar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091531" y="5172929"/>
            <a:ext cx="4572000" cy="954107"/>
          </a:xfrm>
          <a:prstGeom prst="rect">
            <a:avLst/>
          </a:prstGeom>
        </p:spPr>
        <p:txBody>
          <a:bodyPr>
            <a:spAutoFit/>
          </a:bodyPr>
          <a:lstStyle/>
          <a:p>
            <a:r>
              <a:rPr lang="ru-RU" sz="1400" b="1" i="1" dirty="0"/>
              <a:t>Получает социальные гарантии (образование, социальные льготы, ЖКХ и другие направления социальных гарантий населения) </a:t>
            </a:r>
            <a:r>
              <a:rPr lang="ru-RU" sz="1400" b="1" i="1" dirty="0" smtClean="0"/>
              <a:t>- расходная </a:t>
            </a:r>
            <a:r>
              <a:rPr lang="ru-RU" sz="1400" b="1" i="1" dirty="0"/>
              <a:t>часть бюджета</a:t>
            </a:r>
          </a:p>
        </p:txBody>
      </p:sp>
      <p:sp>
        <p:nvSpPr>
          <p:cNvPr id="14" name="Стрелка вниз 13"/>
          <p:cNvSpPr/>
          <p:nvPr/>
        </p:nvSpPr>
        <p:spPr>
          <a:xfrm>
            <a:off x="1041009" y="2370551"/>
            <a:ext cx="3963039" cy="808993"/>
          </a:xfrm>
          <a:prstGeom prst="downArrow">
            <a:avLst>
              <a:gd name="adj1" fmla="val 50000"/>
              <a:gd name="adj2" fmla="val 59358"/>
            </a:avLst>
          </a:prstGeom>
          <a:solidFill>
            <a:schemeClr val="tx2">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Как налогоплательщик</a:t>
            </a:r>
            <a:endPar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5" name="Прямоугольная выноска 14"/>
          <p:cNvSpPr/>
          <p:nvPr/>
        </p:nvSpPr>
        <p:spPr>
          <a:xfrm>
            <a:off x="5385343" y="1268759"/>
            <a:ext cx="3242462" cy="930037"/>
          </a:xfrm>
          <a:prstGeom prst="wedgeRectCallout">
            <a:avLst>
              <a:gd name="adj1" fmla="val -28230"/>
              <a:gd name="adj2" fmla="val 111525"/>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Возможность влиять человека на состав бюджета</a:t>
            </a:r>
          </a:p>
        </p:txBody>
      </p:sp>
      <p:sp>
        <p:nvSpPr>
          <p:cNvPr id="16" name="Нашивка 15"/>
          <p:cNvSpPr/>
          <p:nvPr/>
        </p:nvSpPr>
        <p:spPr>
          <a:xfrm>
            <a:off x="4887733" y="2937228"/>
            <a:ext cx="792088" cy="484632"/>
          </a:xfrm>
          <a:prstGeom prst="chevron">
            <a:avLst/>
          </a:prstGeom>
          <a:solidFill>
            <a:schemeClr val="bg2">
              <a:lumMod val="75000"/>
            </a:schemeClr>
          </a:solidFill>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Овал 16"/>
          <p:cNvSpPr/>
          <p:nvPr/>
        </p:nvSpPr>
        <p:spPr>
          <a:xfrm>
            <a:off x="6012160" y="2686061"/>
            <a:ext cx="2592288" cy="1188133"/>
          </a:xfrm>
          <a:prstGeom prst="ellipse">
            <a:avLst/>
          </a:prstGeom>
          <a:gradFill flip="none"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lin ang="13500000" scaled="1"/>
            <a:tileRect/>
          </a:gradFill>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Публичные слушания по проекту бюджета</a:t>
            </a:r>
            <a:endPar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8" name="Нашивка 17"/>
          <p:cNvSpPr/>
          <p:nvPr/>
        </p:nvSpPr>
        <p:spPr>
          <a:xfrm rot="1040042">
            <a:off x="4989299" y="3790957"/>
            <a:ext cx="792088" cy="504056"/>
          </a:xfrm>
          <a:prstGeom prst="chevron">
            <a:avLst/>
          </a:prstGeom>
          <a:solidFill>
            <a:schemeClr val="bg2">
              <a:lumMod val="75000"/>
            </a:schemeClr>
          </a:solidFill>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ru-RU" b="1" dirty="0">
              <a:solidFill>
                <a:schemeClr val="tx1">
                  <a:lumMod val="65000"/>
                  <a:lumOff val="35000"/>
                </a:schemeClr>
              </a:solidFill>
            </a:endParaRPr>
          </a:p>
        </p:txBody>
      </p:sp>
      <p:sp>
        <p:nvSpPr>
          <p:cNvPr id="19" name="Овал 18"/>
          <p:cNvSpPr/>
          <p:nvPr/>
        </p:nvSpPr>
        <p:spPr>
          <a:xfrm>
            <a:off x="6035516" y="4141157"/>
            <a:ext cx="2592288" cy="1114222"/>
          </a:xfrm>
          <a:prstGeom prst="ellipse">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Публичные слушания к отчету об исполнении бюджета</a:t>
            </a:r>
            <a:endParaRPr lang="ru-RU"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939388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 xmlns:p14="http://schemas.microsoft.com/office/powerpoint/2010/main" val="2385462909"/>
              </p:ext>
            </p:extLst>
          </p:nvPr>
        </p:nvGraphicFramePr>
        <p:xfrm>
          <a:off x="3635896" y="908720"/>
          <a:ext cx="4896543"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 xmlns:p14="http://schemas.microsoft.com/office/powerpoint/2010/main" val="1993148913"/>
              </p:ext>
            </p:extLst>
          </p:nvPr>
        </p:nvGraphicFramePr>
        <p:xfrm>
          <a:off x="5962673" y="1412776"/>
          <a:ext cx="3073823"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 xmlns:p14="http://schemas.microsoft.com/office/powerpoint/2010/main" val="3259472752"/>
              </p:ext>
            </p:extLst>
          </p:nvPr>
        </p:nvGraphicFramePr>
        <p:xfrm>
          <a:off x="4463480" y="2708920"/>
          <a:ext cx="4680520" cy="38884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3492320667"/>
              </p:ext>
            </p:extLst>
          </p:nvPr>
        </p:nvGraphicFramePr>
        <p:xfrm>
          <a:off x="611560" y="947427"/>
          <a:ext cx="3925207" cy="5687706"/>
        </p:xfrm>
        <a:graphic>
          <a:graphicData uri="http://schemas.openxmlformats.org/drawingml/2006/table">
            <a:tbl>
              <a:tblPr>
                <a:tableStyleId>{793D81CF-94F2-401A-BA57-92F5A7B2D0C5}</a:tableStyleId>
              </a:tblPr>
              <a:tblGrid>
                <a:gridCol w="1798069"/>
                <a:gridCol w="670971"/>
                <a:gridCol w="717740"/>
                <a:gridCol w="738427"/>
              </a:tblGrid>
              <a:tr h="425857">
                <a:tc>
                  <a:txBody>
                    <a:bodyPr/>
                    <a:lstStyle/>
                    <a:p>
                      <a:pPr algn="ctr" fontAlgn="ctr"/>
                      <a:r>
                        <a:rPr lang="ru-RU" sz="1200" u="none" strike="noStrike" dirty="0">
                          <a:effectLst/>
                        </a:rPr>
                        <a:t>Наименование</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200" u="none" strike="noStrike" dirty="0" smtClean="0">
                          <a:effectLst/>
                        </a:rPr>
                        <a:t>2018 </a:t>
                      </a:r>
                      <a:r>
                        <a:rPr lang="ru-RU" sz="1200" u="none" strike="noStrike" dirty="0">
                          <a:effectLst/>
                        </a:rPr>
                        <a:t>год</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200" u="none" strike="noStrike" dirty="0" smtClean="0">
                          <a:effectLst/>
                        </a:rPr>
                        <a:t>2019 </a:t>
                      </a:r>
                      <a:r>
                        <a:rPr lang="ru-RU" sz="1200" u="none" strike="noStrike" dirty="0">
                          <a:effectLst/>
                        </a:rPr>
                        <a:t>год</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200" u="none" strike="noStrike" dirty="0" smtClean="0">
                          <a:effectLst/>
                        </a:rPr>
                        <a:t>2020 </a:t>
                      </a:r>
                      <a:r>
                        <a:rPr lang="ru-RU" sz="1200" u="none" strike="noStrike" dirty="0">
                          <a:effectLst/>
                        </a:rPr>
                        <a:t>год</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algn="ctr" fontAlgn="ctr"/>
                      <a:r>
                        <a:rPr lang="ru-RU" sz="1200" u="none" strike="noStrike" dirty="0">
                          <a:effectLst/>
                        </a:rPr>
                        <a:t>Общегосударственные вопросы</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b="0" i="0" u="none" strike="noStrike" dirty="0" smtClean="0">
                          <a:effectLst/>
                          <a:latin typeface="+mn-lt"/>
                          <a:cs typeface="+mn-cs"/>
                        </a:rPr>
                        <a:t>44994,5</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endParaRPr lang="ru-RU" sz="1200" dirty="0" smtClean="0"/>
                    </a:p>
                    <a:p>
                      <a:r>
                        <a:rPr lang="ru-RU" sz="1200" dirty="0" smtClean="0"/>
                        <a:t>46054,5</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endParaRPr lang="ru-RU" sz="1200" dirty="0" smtClean="0"/>
                    </a:p>
                    <a:p>
                      <a:r>
                        <a:rPr lang="ru-RU" sz="1200" dirty="0" smtClean="0"/>
                        <a:t>44466,9</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10536">
                <a:tc>
                  <a:txBody>
                    <a:bodyPr/>
                    <a:lstStyle/>
                    <a:p>
                      <a:pPr algn="ctr" fontAlgn="ctr"/>
                      <a:r>
                        <a:rPr lang="ru-RU" sz="1200" u="none" strike="noStrike" dirty="0">
                          <a:effectLst/>
                        </a:rPr>
                        <a:t>Национальная оборона</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722394">
                <a:tc>
                  <a:txBody>
                    <a:bodyPr/>
                    <a:lstStyle/>
                    <a:p>
                      <a:pPr algn="ctr" fontAlgn="ctr"/>
                      <a:r>
                        <a:rPr lang="ru-RU" sz="1200" u="none" strike="noStrike" dirty="0">
                          <a:effectLst/>
                        </a:rPr>
                        <a:t>Национальная безопасность и правоохранительная деятельность</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310,0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310,0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310,0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algn="ctr" fontAlgn="ctr"/>
                      <a:r>
                        <a:rPr lang="ru-RU" sz="1200" u="none" strike="noStrike" dirty="0">
                          <a:effectLst/>
                        </a:rPr>
                        <a:t>Национальная экономика</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u="none" strike="noStrike" dirty="0" smtClean="0">
                          <a:effectLst/>
                        </a:rPr>
                        <a:t>5248,8</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endParaRPr lang="ru-RU" sz="1200" dirty="0" smtClean="0"/>
                    </a:p>
                    <a:p>
                      <a:pPr algn="ctr"/>
                      <a:r>
                        <a:rPr lang="ru-RU" sz="1200" dirty="0" smtClean="0"/>
                        <a:t>5390,5</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endParaRPr lang="ru-RU" sz="1200" dirty="0" smtClean="0"/>
                    </a:p>
                    <a:p>
                      <a:pPr algn="ctr"/>
                      <a:r>
                        <a:rPr lang="ru-RU" sz="1200" dirty="0" smtClean="0"/>
                        <a:t>5548,3</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543657">
                <a:tc>
                  <a:txBody>
                    <a:bodyPr/>
                    <a:lstStyle/>
                    <a:p>
                      <a:pPr algn="ctr" fontAlgn="ctr"/>
                      <a:r>
                        <a:rPr lang="ru-RU" sz="1200" u="none" strike="noStrike" dirty="0" smtClean="0">
                          <a:effectLst/>
                        </a:rPr>
                        <a:t>Жилищно-коммунальное хозяйство</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u="none" strike="noStrike" dirty="0" smtClean="0">
                          <a:effectLst/>
                        </a:rPr>
                        <a:t>3162,5</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endParaRPr lang="ru-RU" sz="1200" dirty="0" smtClean="0"/>
                    </a:p>
                    <a:p>
                      <a:pPr algn="ctr"/>
                      <a:endParaRPr lang="ru-RU" sz="1200" dirty="0" smtClean="0"/>
                    </a:p>
                    <a:p>
                      <a:pPr algn="ctr"/>
                      <a:r>
                        <a:rPr lang="ru-RU" sz="1200" dirty="0" smtClean="0"/>
                        <a:t>2985,5</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endParaRPr lang="ru-RU" sz="1200" dirty="0" smtClean="0"/>
                    </a:p>
                    <a:p>
                      <a:pPr algn="ctr"/>
                      <a:endParaRPr lang="ru-RU" sz="1200" dirty="0" smtClean="0"/>
                    </a:p>
                    <a:p>
                      <a:pPr algn="ctr"/>
                      <a:r>
                        <a:rPr lang="ru-RU" sz="1200" dirty="0" smtClean="0"/>
                        <a:t>2985,5</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smtClean="0">
                          <a:effectLst/>
                        </a:rPr>
                        <a:t>Образование</a:t>
                      </a:r>
                    </a:p>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u="none" strike="noStrike" dirty="0" smtClean="0">
                          <a:effectLst/>
                        </a:rPr>
                        <a:t>195626,6</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endParaRPr lang="ru-RU" sz="1200" dirty="0" smtClean="0"/>
                    </a:p>
                    <a:p>
                      <a:r>
                        <a:rPr lang="ru-RU" sz="1200" dirty="0" smtClean="0"/>
                        <a:t>201800,8</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endParaRPr lang="ru-RU" sz="1200" dirty="0" smtClean="0"/>
                    </a:p>
                    <a:p>
                      <a:r>
                        <a:rPr lang="ru-RU" sz="1200" dirty="0" smtClean="0"/>
                        <a:t>232674,3</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54365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smtClean="0">
                          <a:effectLst/>
                        </a:rPr>
                        <a:t>Культура, кинематография</a:t>
                      </a:r>
                    </a:p>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u="none" strike="noStrike" dirty="0">
                          <a:effectLst/>
                        </a:rPr>
                        <a:t>21533,8</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endParaRPr lang="ru-RU" sz="1200" dirty="0" smtClean="0"/>
                    </a:p>
                    <a:p>
                      <a:endParaRPr lang="ru-RU" sz="1200" dirty="0" smtClean="0"/>
                    </a:p>
                    <a:p>
                      <a:r>
                        <a:rPr lang="ru-RU" sz="1200" dirty="0" smtClean="0"/>
                        <a:t>21533,8</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endParaRPr lang="ru-RU" sz="1200" dirty="0" smtClean="0"/>
                    </a:p>
                    <a:p>
                      <a:endParaRPr lang="ru-RU" sz="1200" dirty="0" smtClean="0"/>
                    </a:p>
                    <a:p>
                      <a:r>
                        <a:rPr lang="ru-RU" sz="1200" dirty="0" smtClean="0"/>
                        <a:t>21533,8</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algn="ctr" fontAlgn="ctr"/>
                      <a:r>
                        <a:rPr lang="ru-RU" sz="1200" u="none" strike="noStrike">
                          <a:effectLst/>
                        </a:rPr>
                        <a:t>Социальная политика</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ru-RU" sz="1200" u="none" strike="noStrike" dirty="0" smtClean="0">
                          <a:effectLst/>
                        </a:rPr>
                        <a:t>2392,2</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endParaRPr lang="ru-RU" sz="1200" dirty="0" smtClean="0"/>
                    </a:p>
                    <a:p>
                      <a:pPr algn="ctr"/>
                      <a:r>
                        <a:rPr lang="ru-RU" sz="1200" dirty="0" smtClean="0"/>
                        <a:t>2392,2</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endParaRPr lang="ru-RU" sz="1200" dirty="0" smtClean="0"/>
                    </a:p>
                    <a:p>
                      <a:pPr algn="ctr"/>
                      <a:r>
                        <a:rPr lang="ru-RU" sz="1200" dirty="0" smtClean="0"/>
                        <a:t>2392,2</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algn="ctr" fontAlgn="ctr"/>
                      <a:r>
                        <a:rPr lang="ru-RU" sz="1200" u="none" strike="noStrike" dirty="0">
                          <a:effectLst/>
                        </a:rPr>
                        <a:t>Физическая культура и спорт</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100,0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100,0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100,0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64921">
                <a:tc>
                  <a:txBody>
                    <a:bodyPr/>
                    <a:lstStyle/>
                    <a:p>
                      <a:pPr algn="ctr" fontAlgn="ctr"/>
                      <a:r>
                        <a:rPr lang="ru-RU" sz="1200" u="none" strike="noStrike" dirty="0">
                          <a:effectLst/>
                        </a:rPr>
                        <a:t>Средства массовой информации</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900,0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900,0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900,0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543657">
                <a:tc>
                  <a:txBody>
                    <a:bodyPr/>
                    <a:lstStyle/>
                    <a:p>
                      <a:pPr algn="ctr" fontAlgn="ctr"/>
                      <a:r>
                        <a:rPr lang="ru-RU" sz="1200" u="none" strike="noStrike" dirty="0">
                          <a:effectLst/>
                        </a:rPr>
                        <a:t>Обслуживание государственного и муниципального долга</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dirty="0" smtClean="0"/>
                        <a:t>20,0</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r h="303113">
                <a:tc>
                  <a:txBody>
                    <a:bodyPr/>
                    <a:lstStyle/>
                    <a:p>
                      <a:pPr algn="ctr" fontAlgn="ctr"/>
                      <a:r>
                        <a:rPr lang="ru-RU" sz="1200" u="none" strike="noStrike" dirty="0" smtClean="0">
                          <a:effectLst/>
                        </a:rPr>
                        <a:t>Итого</a:t>
                      </a:r>
                      <a:r>
                        <a:rPr lang="ru-RU" sz="1200" u="none" strike="noStrike" dirty="0">
                          <a:effectLst/>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a:r>
                        <a:rPr lang="ru-RU" sz="1200" b="0" dirty="0" smtClean="0">
                          <a:latin typeface="+mn-lt"/>
                          <a:cs typeface="+mn-cs"/>
                        </a:rPr>
                        <a:t>274305,4</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r>
                        <a:rPr lang="ru-RU" sz="1200" dirty="0" smtClean="0"/>
                        <a:t>281517,4</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c>
                  <a:txBody>
                    <a:bodyPr/>
                    <a:lstStyle/>
                    <a:p>
                      <a:r>
                        <a:rPr lang="ru-RU" sz="1200" dirty="0" smtClean="0"/>
                        <a:t>310951,1</a:t>
                      </a:r>
                      <a:endParaRPr lang="ru-RU" sz="1200" b="1" dirty="0">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
        <p:nvSpPr>
          <p:cNvPr id="2" name="Прямоугольник 1"/>
          <p:cNvSpPr/>
          <p:nvPr/>
        </p:nvSpPr>
        <p:spPr>
          <a:xfrm>
            <a:off x="1115616" y="0"/>
            <a:ext cx="7704856" cy="1015663"/>
          </a:xfrm>
          <a:prstGeom prst="rect">
            <a:avLst/>
          </a:prstGeom>
        </p:spPr>
        <p:txBody>
          <a:bodyPr wrap="square">
            <a:spAutoFit/>
          </a:bodyPr>
          <a:lstStyle/>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Структура расходов бюджета муниципального образования Октябрьский муниципальный  район на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2018год </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 плановый период 2019-2020 годов</a:t>
            </a:r>
          </a:p>
        </p:txBody>
      </p:sp>
    </p:spTree>
    <p:extLst>
      <p:ext uri="{BB962C8B-B14F-4D97-AF65-F5344CB8AC3E}">
        <p14:creationId xmlns="" xmlns:p14="http://schemas.microsoft.com/office/powerpoint/2010/main" val="380054767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21381357">
            <a:off x="1026563" y="2239710"/>
            <a:ext cx="6192688" cy="1080120"/>
          </a:xfrm>
          <a:prstGeom prst="rect">
            <a:avLst/>
          </a:prstGeom>
          <a:solidFill>
            <a:schemeClr val="accent5">
              <a:lumMod val="20000"/>
              <a:lumOff val="80000"/>
            </a:schemeClr>
          </a:solidFill>
          <a:scene3d>
            <a:camera prst="orthographicFront"/>
            <a:lightRig rig="threePt" dir="t"/>
          </a:scene3d>
          <a:sp3d>
            <a:bevelT w="152400" h="50800" prst="softRound"/>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lvl="0"/>
            <a:r>
              <a:rPr lang="ru-RU" b="1" dirty="0">
                <a:solidFill>
                  <a:schemeClr val="tx1"/>
                </a:solidFill>
                <a:latin typeface="Times New Roman" panose="02020603050405020304" pitchFamily="18" charset="0"/>
                <a:cs typeface="Times New Roman" panose="02020603050405020304" pitchFamily="18" charset="0"/>
              </a:rPr>
              <a:t>Программные расходы составляют:</a:t>
            </a:r>
          </a:p>
          <a:p>
            <a:pPr lvl="0"/>
            <a:r>
              <a:rPr lang="ru-RU" b="1" dirty="0" smtClean="0">
                <a:solidFill>
                  <a:schemeClr val="tx1"/>
                </a:solidFill>
                <a:latin typeface="Times New Roman" panose="02020603050405020304" pitchFamily="18" charset="0"/>
                <a:cs typeface="Times New Roman" panose="02020603050405020304" pitchFamily="18" charset="0"/>
              </a:rPr>
              <a:t>2018 </a:t>
            </a:r>
            <a:r>
              <a:rPr lang="ru-RU" b="1" dirty="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225694,5 </a:t>
            </a:r>
            <a:r>
              <a:rPr lang="ru-RU" b="1" dirty="0">
                <a:solidFill>
                  <a:schemeClr val="tx1"/>
                </a:solidFill>
                <a:latin typeface="Times New Roman" panose="02020603050405020304" pitchFamily="18" charset="0"/>
                <a:cs typeface="Times New Roman" panose="02020603050405020304" pitchFamily="18" charset="0"/>
              </a:rPr>
              <a:t>тыс</a:t>
            </a:r>
            <a:r>
              <a:rPr lang="ru-RU" b="1" dirty="0" smtClean="0">
                <a:solidFill>
                  <a:schemeClr val="tx1"/>
                </a:solidFill>
                <a:latin typeface="Times New Roman" panose="02020603050405020304" pitchFamily="18" charset="0"/>
                <a:cs typeface="Times New Roman" panose="02020603050405020304" pitchFamily="18" charset="0"/>
              </a:rPr>
              <a:t>. рублей </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82,3</a:t>
            </a:r>
            <a:r>
              <a:rPr lang="ru-RU" b="1" dirty="0">
                <a:solidFill>
                  <a:schemeClr val="tx1"/>
                </a:solidFill>
                <a:latin typeface="Times New Roman" panose="02020603050405020304" pitchFamily="18" charset="0"/>
                <a:cs typeface="Times New Roman" panose="02020603050405020304" pitchFamily="18" charset="0"/>
              </a:rPr>
              <a:t>%);</a:t>
            </a:r>
          </a:p>
          <a:p>
            <a:pPr lvl="0"/>
            <a:r>
              <a:rPr lang="ru-RU" b="1" dirty="0" smtClean="0">
                <a:solidFill>
                  <a:schemeClr val="tx1"/>
                </a:solidFill>
                <a:latin typeface="Times New Roman" panose="02020603050405020304" pitchFamily="18" charset="0"/>
                <a:cs typeface="Times New Roman" panose="02020603050405020304" pitchFamily="18" charset="0"/>
              </a:rPr>
              <a:t>2019 </a:t>
            </a:r>
            <a:r>
              <a:rPr lang="ru-RU" b="1" dirty="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231994,9 </a:t>
            </a:r>
            <a:r>
              <a:rPr lang="ru-RU" b="1" dirty="0">
                <a:solidFill>
                  <a:schemeClr val="tx1"/>
                </a:solidFill>
                <a:latin typeface="Times New Roman" panose="02020603050405020304" pitchFamily="18" charset="0"/>
                <a:cs typeface="Times New Roman" panose="02020603050405020304" pitchFamily="18" charset="0"/>
              </a:rPr>
              <a:t>тыс</a:t>
            </a:r>
            <a:r>
              <a:rPr lang="ru-RU" b="1" dirty="0" smtClean="0">
                <a:solidFill>
                  <a:schemeClr val="tx1"/>
                </a:solidFill>
                <a:latin typeface="Times New Roman" panose="02020603050405020304" pitchFamily="18" charset="0"/>
                <a:cs typeface="Times New Roman" panose="02020603050405020304" pitchFamily="18" charset="0"/>
              </a:rPr>
              <a:t>. рублей (82,4%);</a:t>
            </a:r>
            <a:endParaRPr lang="ru-RU" b="1" dirty="0">
              <a:solidFill>
                <a:schemeClr val="tx1"/>
              </a:solidFill>
              <a:latin typeface="Times New Roman" panose="02020603050405020304" pitchFamily="18" charset="0"/>
              <a:cs typeface="Times New Roman" panose="02020603050405020304" pitchFamily="18" charset="0"/>
            </a:endParaRPr>
          </a:p>
          <a:p>
            <a:pPr lvl="0"/>
            <a:r>
              <a:rPr lang="ru-RU" b="1" dirty="0" smtClean="0">
                <a:solidFill>
                  <a:schemeClr val="tx1"/>
                </a:solidFill>
                <a:latin typeface="Times New Roman" panose="02020603050405020304" pitchFamily="18" charset="0"/>
                <a:cs typeface="Times New Roman" panose="02020603050405020304" pitchFamily="18" charset="0"/>
              </a:rPr>
              <a:t>2020 </a:t>
            </a:r>
            <a:r>
              <a:rPr lang="ru-RU" b="1" dirty="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263000,9 </a:t>
            </a:r>
            <a:r>
              <a:rPr lang="ru-RU" b="1" dirty="0">
                <a:solidFill>
                  <a:schemeClr val="tx1"/>
                </a:solidFill>
                <a:latin typeface="Times New Roman" panose="02020603050405020304" pitchFamily="18" charset="0"/>
                <a:cs typeface="Times New Roman" panose="02020603050405020304" pitchFamily="18" charset="0"/>
              </a:rPr>
              <a:t>тыс</a:t>
            </a:r>
            <a:r>
              <a:rPr lang="ru-RU" b="1" dirty="0" smtClean="0">
                <a:solidFill>
                  <a:schemeClr val="tx1"/>
                </a:solidFill>
                <a:latin typeface="Times New Roman" panose="02020603050405020304" pitchFamily="18" charset="0"/>
                <a:cs typeface="Times New Roman" panose="02020603050405020304" pitchFamily="18" charset="0"/>
              </a:rPr>
              <a:t>. рублей (84,6%)</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rot="255241">
            <a:off x="4702311" y="3419123"/>
            <a:ext cx="4178980" cy="1080120"/>
          </a:xfrm>
          <a:prstGeom prst="rect">
            <a:avLst/>
          </a:prstGeom>
          <a:solidFill>
            <a:srgbClr val="FFFFCC"/>
          </a:solidFill>
          <a:scene3d>
            <a:camera prst="orthographicFront"/>
            <a:lightRig rig="threePt" dir="t"/>
          </a:scene3d>
          <a:sp3d>
            <a:bevelT w="152400" h="50800" prst="softRound"/>
          </a:sp3d>
        </p:spPr>
        <p:style>
          <a:lnRef idx="2">
            <a:schemeClr val="accent1">
              <a:shade val="50000"/>
            </a:schemeClr>
          </a:lnRef>
          <a:fillRef idx="1002">
            <a:schemeClr val="lt1"/>
          </a:fillRef>
          <a:effectRef idx="0">
            <a:schemeClr val="accent1"/>
          </a:effectRef>
          <a:fontRef idx="minor">
            <a:schemeClr val="lt1"/>
          </a:fontRef>
        </p:style>
        <p:txBody>
          <a:bodyPr rtlCol="0" anchor="ctr"/>
          <a:lstStyle/>
          <a:p>
            <a:pPr lvl="0"/>
            <a:r>
              <a:rPr lang="ru-RU" b="1" dirty="0">
                <a:solidFill>
                  <a:schemeClr val="tx1"/>
                </a:solidFill>
                <a:latin typeface="Times New Roman" panose="02020603050405020304" pitchFamily="18" charset="0"/>
                <a:cs typeface="Times New Roman" panose="02020603050405020304" pitchFamily="18" charset="0"/>
              </a:rPr>
              <a:t>Непрограммные расходы:</a:t>
            </a:r>
          </a:p>
          <a:p>
            <a:pPr lvl="0"/>
            <a:r>
              <a:rPr lang="ru-RU" b="1" dirty="0" smtClean="0">
                <a:solidFill>
                  <a:schemeClr val="tx1"/>
                </a:solidFill>
                <a:latin typeface="Times New Roman" panose="02020603050405020304" pitchFamily="18" charset="0"/>
                <a:cs typeface="Times New Roman" panose="02020603050405020304" pitchFamily="18" charset="0"/>
              </a:rPr>
              <a:t>2018 </a:t>
            </a:r>
            <a:r>
              <a:rPr lang="ru-RU" b="1" dirty="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48610,9 </a:t>
            </a:r>
            <a:r>
              <a:rPr lang="ru-RU" b="1" dirty="0" err="1" smtClean="0">
                <a:solidFill>
                  <a:schemeClr val="tx1"/>
                </a:solidFill>
                <a:latin typeface="Times New Roman" panose="02020603050405020304" pitchFamily="18" charset="0"/>
                <a:cs typeface="Times New Roman" panose="02020603050405020304" pitchFamily="18" charset="0"/>
              </a:rPr>
              <a:t>тыс.рублей</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17,7%);</a:t>
            </a:r>
            <a:endParaRPr lang="ru-RU" b="1" dirty="0">
              <a:solidFill>
                <a:schemeClr val="tx1"/>
              </a:solidFill>
              <a:latin typeface="Times New Roman" panose="02020603050405020304" pitchFamily="18" charset="0"/>
              <a:cs typeface="Times New Roman" panose="02020603050405020304" pitchFamily="18" charset="0"/>
            </a:endParaRPr>
          </a:p>
          <a:p>
            <a:pPr lvl="0"/>
            <a:r>
              <a:rPr lang="ru-RU" b="1" dirty="0" smtClean="0">
                <a:solidFill>
                  <a:schemeClr val="tx1"/>
                </a:solidFill>
                <a:latin typeface="Times New Roman" panose="02020603050405020304" pitchFamily="18" charset="0"/>
                <a:cs typeface="Times New Roman" panose="02020603050405020304" pitchFamily="18" charset="0"/>
              </a:rPr>
              <a:t>2019 </a:t>
            </a:r>
            <a:r>
              <a:rPr lang="ru-RU" b="1" dirty="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49522,5тыс.рублей </a:t>
            </a:r>
            <a:r>
              <a:rPr lang="ru-RU" b="1" dirty="0">
                <a:solidFill>
                  <a:schemeClr val="tx1"/>
                </a:solidFill>
                <a:latin typeface="Times New Roman" panose="02020603050405020304" pitchFamily="18" charset="0"/>
                <a:cs typeface="Times New Roman" panose="02020603050405020304" pitchFamily="18" charset="0"/>
              </a:rPr>
              <a:t>(</a:t>
            </a:r>
            <a:r>
              <a:rPr lang="ru-RU" b="1" dirty="0" smtClean="0">
                <a:solidFill>
                  <a:schemeClr val="tx1"/>
                </a:solidFill>
                <a:latin typeface="Times New Roman" panose="02020603050405020304" pitchFamily="18" charset="0"/>
                <a:cs typeface="Times New Roman" panose="02020603050405020304" pitchFamily="18" charset="0"/>
              </a:rPr>
              <a:t>17,6%);</a:t>
            </a:r>
            <a:endParaRPr lang="ru-RU" b="1" dirty="0">
              <a:solidFill>
                <a:schemeClr val="tx1"/>
              </a:solidFill>
              <a:latin typeface="Times New Roman" panose="02020603050405020304" pitchFamily="18" charset="0"/>
              <a:cs typeface="Times New Roman" panose="02020603050405020304" pitchFamily="18" charset="0"/>
            </a:endParaRPr>
          </a:p>
          <a:p>
            <a:pPr lvl="0"/>
            <a:r>
              <a:rPr lang="ru-RU" b="1" dirty="0" smtClean="0">
                <a:solidFill>
                  <a:schemeClr val="tx1"/>
                </a:solidFill>
                <a:latin typeface="Times New Roman" panose="02020603050405020304" pitchFamily="18" charset="0"/>
                <a:cs typeface="Times New Roman" panose="02020603050405020304" pitchFamily="18" charset="0"/>
              </a:rPr>
              <a:t>2020 год </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47950,2 </a:t>
            </a:r>
            <a:r>
              <a:rPr lang="ru-RU" b="1" dirty="0" err="1">
                <a:solidFill>
                  <a:schemeClr val="tx1"/>
                </a:solidFill>
                <a:latin typeface="Times New Roman" panose="02020603050405020304" pitchFamily="18" charset="0"/>
                <a:cs typeface="Times New Roman" panose="02020603050405020304" pitchFamily="18" charset="0"/>
              </a:rPr>
              <a:t>тыс.рублей</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(18,2%).</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ая выноска 5"/>
          <p:cNvSpPr/>
          <p:nvPr/>
        </p:nvSpPr>
        <p:spPr>
          <a:xfrm>
            <a:off x="1043608" y="332656"/>
            <a:ext cx="7704856" cy="1711350"/>
          </a:xfrm>
          <a:prstGeom prst="wedgeRectCallout">
            <a:avLst/>
          </a:prstGeom>
          <a:solidFill>
            <a:schemeClr val="bg2"/>
          </a:solidFill>
          <a:scene3d>
            <a:camera prst="orthographicFront"/>
            <a:lightRig rig="threePt" dir="t"/>
          </a:scene3d>
          <a:sp3d>
            <a:bevelT w="152400" h="50800" prst="softRound"/>
          </a:sp3d>
        </p:spPr>
        <p:style>
          <a:lnRef idx="2">
            <a:schemeClr val="accent1">
              <a:shade val="50000"/>
            </a:schemeClr>
          </a:lnRef>
          <a:fillRef idx="1002">
            <a:schemeClr val="lt2"/>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Формирование бюджета муниципального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образования Октябрьский муниципальный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район в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2018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году и плановом периоде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2019-2020годов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осуществлялось по программно-целевому принципу на основе муниципальных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программ.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Исполнение бюджета в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2018году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 плановом периоде на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2019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2020 годы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планируется осуществлять в рамках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15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муниципальных</a:t>
            </a:r>
            <a:r>
              <a:rPr lang="ru-RU" sz="1600" b="1" i="1" dirty="0">
                <a:ln/>
                <a:solidFill>
                  <a:schemeClr val="accent3"/>
                </a:solidFill>
                <a:latin typeface="Times New Roman" panose="02020603050405020304" pitchFamily="18" charset="0"/>
                <a:cs typeface="Times New Roman" panose="02020603050405020304" pitchFamily="18" charset="0"/>
              </a:rPr>
              <a:t> </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программ</a:t>
            </a:r>
          </a:p>
        </p:txBody>
      </p:sp>
      <p:graphicFrame>
        <p:nvGraphicFramePr>
          <p:cNvPr id="7" name="Диаграмма 6"/>
          <p:cNvGraphicFramePr/>
          <p:nvPr>
            <p:extLst>
              <p:ext uri="{D42A27DB-BD31-4B8C-83A1-F6EECF244321}">
                <p14:modId xmlns="" xmlns:p14="http://schemas.microsoft.com/office/powerpoint/2010/main" val="3773405258"/>
              </p:ext>
            </p:extLst>
          </p:nvPr>
        </p:nvGraphicFramePr>
        <p:xfrm>
          <a:off x="354758" y="3515535"/>
          <a:ext cx="4518657" cy="3342465"/>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descr="http://tv2.by/wp-content/uploads/2016/12/1-38-678x329.jpg"/>
          <p:cNvPicPr/>
          <p:nvPr/>
        </p:nvPicPr>
        <p:blipFill>
          <a:blip r:embed="rId3">
            <a:extLst>
              <a:ext uri="{28A0092B-C50C-407E-A947-70E740481C1C}">
                <a14:useLocalDpi xmlns="" xmlns:a14="http://schemas.microsoft.com/office/drawing/2010/main" val="0"/>
              </a:ext>
            </a:extLst>
          </a:blip>
          <a:srcRect/>
          <a:stretch>
            <a:fillRect/>
          </a:stretch>
        </p:blipFill>
        <p:spPr bwMode="auto">
          <a:xfrm rot="275028">
            <a:off x="4897417" y="4825942"/>
            <a:ext cx="3964802" cy="1656184"/>
          </a:xfrm>
          <a:prstGeom prst="rect">
            <a:avLst/>
          </a:prstGeom>
          <a:noFill/>
          <a:ln>
            <a:noFill/>
          </a:ln>
          <a:effectLst>
            <a:outerShdw blurRad="76200" dir="18900000" sy="23000" kx="-1200000" algn="bl" rotWithShape="0">
              <a:prstClr val="black">
                <a:alpha val="20000"/>
              </a:prstClr>
            </a:outerShdw>
          </a:effectLst>
          <a:scene3d>
            <a:camera prst="orthographicFront"/>
            <a:lightRig rig="threePt" dir="t"/>
          </a:scene3d>
          <a:sp3d>
            <a:bevelT/>
          </a:sp3d>
        </p:spPr>
      </p:pic>
    </p:spTree>
    <p:extLst>
      <p:ext uri="{BB962C8B-B14F-4D97-AF65-F5344CB8AC3E}">
        <p14:creationId xmlns="" xmlns:p14="http://schemas.microsoft.com/office/powerpoint/2010/main" val="211080073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6561" y="1133831"/>
            <a:ext cx="8136904" cy="1477328"/>
          </a:xfrm>
          <a:prstGeom prst="rect">
            <a:avLst/>
          </a:prstGeom>
        </p:spPr>
        <p:txBody>
          <a:bodyPr wrap="square">
            <a:spAutoFit/>
          </a:bodyPr>
          <a:lstStyle/>
          <a:p>
            <a:pPr indent="450850" algn="just" fontAlgn="base">
              <a:spcBef>
                <a:spcPct val="0"/>
              </a:spcBef>
              <a:spcAft>
                <a:spcPct val="0"/>
              </a:spcAft>
            </a:pPr>
            <a:r>
              <a:rPr lang="ru-RU" b="1" i="1" dirty="0">
                <a:solidFill>
                  <a:srgbClr val="7030A0"/>
                </a:solidFill>
                <a:latin typeface="Times New Roman" panose="02020603050405020304" pitchFamily="18" charset="0"/>
                <a:ea typeface="Calibri" pitchFamily="34" charset="0"/>
                <a:cs typeface="Times New Roman" panose="02020603050405020304" pitchFamily="18" charset="0"/>
              </a:rPr>
              <a:t>Целью программы </a:t>
            </a:r>
            <a:r>
              <a:rPr lang="ru-RU" b="1" dirty="0">
                <a:solidFill>
                  <a:srgbClr val="7030A0"/>
                </a:solidFill>
                <a:latin typeface="Times New Roman" panose="02020603050405020304" pitchFamily="18" charset="0"/>
                <a:ea typeface="Calibri" pitchFamily="34" charset="0"/>
                <a:cs typeface="Times New Roman" panose="02020603050405020304" pitchFamily="18" charset="0"/>
              </a:rPr>
              <a:t>является обеспечение доступности качественного образования, соответствующего современным требованиям и запросам общества, государства и личности. Объем бюджетных ассигнований на 2018 год по программе составляет 180620тыс. рублей, в том числе по подпрограммам:</a:t>
            </a:r>
            <a:endParaRPr lang="ru-RU"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 xmlns:p14="http://schemas.microsoft.com/office/powerpoint/2010/main" val="3566209082"/>
              </p:ext>
            </p:extLst>
          </p:nvPr>
        </p:nvGraphicFramePr>
        <p:xfrm>
          <a:off x="390314" y="2951068"/>
          <a:ext cx="8502166" cy="3790300"/>
        </p:xfrm>
        <a:graphic>
          <a:graphicData uri="http://schemas.openxmlformats.org/drawingml/2006/chart">
            <c:chart xmlns:c="http://schemas.openxmlformats.org/drawingml/2006/chart" xmlns:r="http://schemas.openxmlformats.org/officeDocument/2006/relationships" r:id="rId3"/>
          </a:graphicData>
        </a:graphic>
      </p:graphicFrame>
      <p:sp>
        <p:nvSpPr>
          <p:cNvPr id="6" name="Скругленный прямоугольник 5"/>
          <p:cNvSpPr/>
          <p:nvPr/>
        </p:nvSpPr>
        <p:spPr>
          <a:xfrm>
            <a:off x="6079824" y="3044505"/>
            <a:ext cx="2736304" cy="11822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a:latin typeface="Times New Roman" panose="02020603050405020304" pitchFamily="18" charset="0"/>
                <a:cs typeface="Times New Roman" panose="02020603050405020304" pitchFamily="18" charset="0"/>
              </a:rPr>
              <a:t>Из них за счет средств местного бюджета </a:t>
            </a:r>
            <a:r>
              <a:rPr lang="ru-RU" sz="1100" b="1" dirty="0" smtClean="0">
                <a:latin typeface="Times New Roman" panose="02020603050405020304" pitchFamily="18" charset="0"/>
                <a:cs typeface="Times New Roman" panose="02020603050405020304" pitchFamily="18" charset="0"/>
              </a:rPr>
              <a:t>22317,94   (в т .ч.  на обеспечение бюджетного учреждения 8600,8  </a:t>
            </a:r>
          </a:p>
          <a:p>
            <a:r>
              <a:rPr lang="ru-RU" sz="1100" b="1" dirty="0" smtClean="0">
                <a:latin typeface="Times New Roman" panose="02020603050405020304" pitchFamily="18" charset="0"/>
                <a:cs typeface="Times New Roman" panose="02020603050405020304" pitchFamily="18" charset="0"/>
              </a:rPr>
              <a:t>средства </a:t>
            </a:r>
            <a:r>
              <a:rPr lang="ru-RU" sz="1100" b="1" dirty="0">
                <a:latin typeface="Times New Roman" panose="02020603050405020304" pitchFamily="18" charset="0"/>
                <a:cs typeface="Times New Roman" panose="02020603050405020304" pitchFamily="18" charset="0"/>
              </a:rPr>
              <a:t>областного  бюджета </a:t>
            </a:r>
            <a:r>
              <a:rPr lang="ru-RU" sz="1100" b="1" dirty="0" smtClean="0">
                <a:latin typeface="Times New Roman" panose="02020603050405020304" pitchFamily="18" charset="0"/>
                <a:cs typeface="Times New Roman" panose="02020603050405020304" pitchFamily="18" charset="0"/>
              </a:rPr>
              <a:t>86370,26 (в  т .ч. на обеспечение бюджетного учреждения-43549,3.  </a:t>
            </a:r>
            <a:endParaRPr lang="ru-RU" sz="1100" b="1" dirty="0">
              <a:latin typeface="Times New Roman" panose="02020603050405020304" pitchFamily="18" charset="0"/>
              <a:cs typeface="Times New Roman" panose="02020603050405020304" pitchFamily="18" charset="0"/>
            </a:endParaRPr>
          </a:p>
        </p:txBody>
      </p:sp>
      <p:pic>
        <p:nvPicPr>
          <p:cNvPr id="7" name="chart"/>
          <p:cNvPicPr>
            <a:picLocks noChangeAspect="1"/>
          </p:cNvPicPr>
          <p:nvPr/>
        </p:nvPicPr>
        <p:blipFill>
          <a:blip r:embed="rId4"/>
          <a:stretch>
            <a:fillRect/>
          </a:stretch>
        </p:blipFill>
        <p:spPr>
          <a:xfrm>
            <a:off x="7992553" y="2655865"/>
            <a:ext cx="844284" cy="298753"/>
          </a:xfrm>
          <a:prstGeom prst="rect">
            <a:avLst/>
          </a:prstGeom>
        </p:spPr>
      </p:pic>
      <p:sp>
        <p:nvSpPr>
          <p:cNvPr id="5" name="Прямоугольник 4"/>
          <p:cNvSpPr/>
          <p:nvPr/>
        </p:nvSpPr>
        <p:spPr>
          <a:xfrm>
            <a:off x="755576" y="188640"/>
            <a:ext cx="7848872" cy="923330"/>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"Поддержка развития образования на территории муниципального образования "Октябрьский муниципальный район" на 2017-2019 годы                        </a:t>
            </a:r>
            <a:endParaRPr lang="ru-RU"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8296539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1412776"/>
            <a:ext cx="6091434" cy="646331"/>
          </a:xfrm>
          <a:prstGeom prst="rect">
            <a:avLst/>
          </a:prstGeom>
        </p:spPr>
        <p:txBody>
          <a:bodyPr wrap="square">
            <a:spAutoFit/>
          </a:bodyPr>
          <a:lstStyle/>
          <a:p>
            <a:pPr lvl="0" algn="ctr" fontAlgn="base">
              <a:spcBef>
                <a:spcPct val="0"/>
              </a:spcBef>
              <a:spcAft>
                <a:spcPct val="0"/>
              </a:spcAft>
            </a:pPr>
            <a:r>
              <a:rPr lang="ru-RU" b="1" i="1" dirty="0">
                <a:solidFill>
                  <a:srgbClr val="7030A0"/>
                </a:solidFill>
                <a:latin typeface="Times New Roman" pitchFamily="18" charset="0"/>
                <a:ea typeface="Calibri" pitchFamily="34" charset="0"/>
                <a:cs typeface="Times New Roman" pitchFamily="18" charset="0"/>
              </a:rPr>
              <a:t>Цель программы - обеспечение потребности в услугах культуры и духовное развитие.</a:t>
            </a:r>
            <a:endParaRPr lang="ru-RU" sz="2400" b="1" i="1" dirty="0">
              <a:solidFill>
                <a:srgbClr val="7030A0"/>
              </a:solidFill>
              <a:latin typeface="Arial" pitchFamily="34" charset="0"/>
            </a:endParaRPr>
          </a:p>
        </p:txBody>
      </p:sp>
      <p:sp>
        <p:nvSpPr>
          <p:cNvPr id="4" name="Прямоугольник 3"/>
          <p:cNvSpPr/>
          <p:nvPr/>
        </p:nvSpPr>
        <p:spPr>
          <a:xfrm>
            <a:off x="1691680" y="2203123"/>
            <a:ext cx="6408712" cy="584775"/>
          </a:xfrm>
          <a:prstGeom prst="rect">
            <a:avLst/>
          </a:prstGeom>
        </p:spPr>
        <p:txBody>
          <a:bodyPr wrap="square">
            <a:spAutoFit/>
          </a:bodyPr>
          <a:lstStyle/>
          <a:p>
            <a:pPr lvl="0" indent="450850" algn="just" fontAlgn="base">
              <a:spcBef>
                <a:spcPct val="0"/>
              </a:spcBef>
              <a:spcAft>
                <a:spcPct val="0"/>
              </a:spcAft>
            </a:pPr>
            <a:r>
              <a:rPr lang="ru-RU" sz="1600" b="1" dirty="0">
                <a:latin typeface="Times New Roman" pitchFamily="18" charset="0"/>
                <a:ea typeface="Calibri" pitchFamily="34" charset="0"/>
                <a:cs typeface="Times New Roman" pitchFamily="18" charset="0"/>
              </a:rPr>
              <a:t>Объем бюджетных ассигнований на </a:t>
            </a:r>
            <a:r>
              <a:rPr lang="ru-RU" sz="1600" b="1" dirty="0" smtClean="0">
                <a:latin typeface="Times New Roman" pitchFamily="18" charset="0"/>
                <a:ea typeface="Calibri" pitchFamily="34" charset="0"/>
                <a:cs typeface="Times New Roman" pitchFamily="18" charset="0"/>
              </a:rPr>
              <a:t>2018 </a:t>
            </a:r>
            <a:r>
              <a:rPr lang="ru-RU" sz="1600" b="1" dirty="0">
                <a:latin typeface="Times New Roman" pitchFamily="18" charset="0"/>
                <a:ea typeface="Calibri" pitchFamily="34" charset="0"/>
                <a:cs typeface="Times New Roman" pitchFamily="18" charset="0"/>
              </a:rPr>
              <a:t>год по программе составляет </a:t>
            </a:r>
            <a:r>
              <a:rPr lang="ru-RU" sz="1600" b="1" dirty="0" smtClean="0">
                <a:latin typeface="Times New Roman" pitchFamily="18" charset="0"/>
                <a:ea typeface="Calibri" pitchFamily="34" charset="0"/>
                <a:cs typeface="Times New Roman" pitchFamily="18" charset="0"/>
              </a:rPr>
              <a:t>26729,2 </a:t>
            </a:r>
            <a:r>
              <a:rPr lang="ru-RU" sz="1600" b="1" dirty="0">
                <a:latin typeface="Times New Roman" pitchFamily="18" charset="0"/>
                <a:ea typeface="Calibri" pitchFamily="34" charset="0"/>
                <a:cs typeface="Times New Roman" pitchFamily="18" charset="0"/>
              </a:rPr>
              <a:t>тыс. рублей</a:t>
            </a:r>
            <a:endParaRPr lang="ru-RU" sz="1600" b="1" dirty="0">
              <a:latin typeface="Arial" pitchFamily="34" charset="0"/>
            </a:endParaRPr>
          </a:p>
        </p:txBody>
      </p:sp>
      <p:sp>
        <p:nvSpPr>
          <p:cNvPr id="5" name="Прямоугольник 4"/>
          <p:cNvSpPr/>
          <p:nvPr/>
        </p:nvSpPr>
        <p:spPr>
          <a:xfrm>
            <a:off x="971598" y="2828836"/>
            <a:ext cx="7488834" cy="523220"/>
          </a:xfrm>
          <a:prstGeom prst="rect">
            <a:avLst/>
          </a:prstGeom>
        </p:spPr>
        <p:txBody>
          <a:bodyPr wrap="square">
            <a:spAutoFit/>
          </a:bodyPr>
          <a:lstStyle/>
          <a:p>
            <a:pPr fontAlgn="b"/>
            <a:r>
              <a:rPr lang="ru-RU" sz="1400" dirty="0"/>
              <a:t>Подпрограмма  "Развитие </a:t>
            </a:r>
            <a:r>
              <a:rPr lang="ru-RU" sz="1400" dirty="0" err="1"/>
              <a:t>межпоселенческого</a:t>
            </a:r>
            <a:r>
              <a:rPr lang="ru-RU" sz="1400" dirty="0"/>
              <a:t> центра культуры и досуга Октябрьского муниципального района на 2017-2019 </a:t>
            </a:r>
            <a:r>
              <a:rPr lang="ru-RU" sz="1400" dirty="0" smtClean="0"/>
              <a:t>годы» - </a:t>
            </a:r>
            <a:r>
              <a:rPr lang="ru-RU" sz="1400" b="1" dirty="0" smtClean="0"/>
              <a:t>10698,7 тыс. рублей</a:t>
            </a:r>
            <a:endParaRPr lang="ru-RU" sz="1400" b="1" dirty="0">
              <a:latin typeface="Times New Roman"/>
            </a:endParaRPr>
          </a:p>
        </p:txBody>
      </p:sp>
      <p:sp>
        <p:nvSpPr>
          <p:cNvPr id="6" name="Прямоугольник 5"/>
          <p:cNvSpPr/>
          <p:nvPr/>
        </p:nvSpPr>
        <p:spPr>
          <a:xfrm>
            <a:off x="971598" y="3361965"/>
            <a:ext cx="4608514" cy="738664"/>
          </a:xfrm>
          <a:prstGeom prst="rect">
            <a:avLst/>
          </a:prstGeom>
        </p:spPr>
        <p:txBody>
          <a:bodyPr wrap="square">
            <a:spAutoFit/>
          </a:bodyPr>
          <a:lstStyle/>
          <a:p>
            <a:pPr fontAlgn="b"/>
            <a:r>
              <a:rPr lang="ru-RU" sz="1400" dirty="0"/>
              <a:t>Подпрограмма   "Развитие музейного обслуживания в Октябрьском муниципальном районе на 2017-2019 </a:t>
            </a:r>
            <a:r>
              <a:rPr lang="ru-RU" sz="1400" dirty="0" smtClean="0"/>
              <a:t>годы« - </a:t>
            </a:r>
            <a:r>
              <a:rPr lang="ru-RU" sz="1400" b="1" dirty="0" smtClean="0"/>
              <a:t>2073,0 тыс. рулей</a:t>
            </a:r>
            <a:endParaRPr lang="ru-RU" sz="1400" b="1" dirty="0">
              <a:latin typeface="Times New Roman"/>
            </a:endParaRPr>
          </a:p>
        </p:txBody>
      </p:sp>
      <p:sp>
        <p:nvSpPr>
          <p:cNvPr id="7" name="Прямоугольник 6"/>
          <p:cNvSpPr/>
          <p:nvPr/>
        </p:nvSpPr>
        <p:spPr>
          <a:xfrm>
            <a:off x="971598" y="4075960"/>
            <a:ext cx="5184578" cy="738664"/>
          </a:xfrm>
          <a:prstGeom prst="rect">
            <a:avLst/>
          </a:prstGeom>
        </p:spPr>
        <p:txBody>
          <a:bodyPr wrap="square">
            <a:spAutoFit/>
          </a:bodyPr>
          <a:lstStyle/>
          <a:p>
            <a:pPr fontAlgn="b"/>
            <a:r>
              <a:rPr lang="ru-RU" sz="1400" dirty="0"/>
              <a:t>Подпрограмма  "Развитие библиотечного обслуживания Октябрьского муниципального района на 2017-2019 </a:t>
            </a:r>
            <a:r>
              <a:rPr lang="ru-RU" sz="1400" dirty="0" smtClean="0"/>
              <a:t>годы«</a:t>
            </a:r>
          </a:p>
          <a:p>
            <a:pPr fontAlgn="b"/>
            <a:r>
              <a:rPr lang="ru-RU" sz="1400" b="1" dirty="0" smtClean="0">
                <a:latin typeface="Times New Roman"/>
              </a:rPr>
              <a:t>5988,7 тыс. рублей</a:t>
            </a:r>
            <a:endParaRPr lang="ru-RU" sz="1400" b="1" dirty="0">
              <a:latin typeface="Times New Roman"/>
            </a:endParaRPr>
          </a:p>
        </p:txBody>
      </p:sp>
      <p:sp>
        <p:nvSpPr>
          <p:cNvPr id="8" name="Прямоугольник 7"/>
          <p:cNvSpPr/>
          <p:nvPr/>
        </p:nvSpPr>
        <p:spPr>
          <a:xfrm>
            <a:off x="967233" y="4826675"/>
            <a:ext cx="4608514" cy="2031325"/>
          </a:xfrm>
          <a:prstGeom prst="rect">
            <a:avLst/>
          </a:prstGeom>
        </p:spPr>
        <p:txBody>
          <a:bodyPr wrap="square">
            <a:spAutoFit/>
          </a:bodyPr>
          <a:lstStyle/>
          <a:p>
            <a:pPr fontAlgn="b"/>
            <a:r>
              <a:rPr lang="ru-RU" sz="1400" dirty="0"/>
              <a:t>Подпрограмма   "Развитие дополнительного образования в сфере культуры Октябрьского муниципального района на 2017-2019 </a:t>
            </a:r>
            <a:r>
              <a:rPr lang="ru-RU" sz="1400" dirty="0" smtClean="0"/>
              <a:t>годы« </a:t>
            </a:r>
            <a:r>
              <a:rPr lang="ru-RU" sz="1400" dirty="0"/>
              <a:t>- </a:t>
            </a:r>
            <a:r>
              <a:rPr lang="ru-RU" sz="1400" dirty="0" smtClean="0"/>
              <a:t> </a:t>
            </a:r>
            <a:r>
              <a:rPr lang="ru-RU" sz="1400" b="1" dirty="0"/>
              <a:t>5195,4 тыс. </a:t>
            </a:r>
            <a:r>
              <a:rPr lang="ru-RU" sz="1400" b="1" dirty="0" smtClean="0"/>
              <a:t>рублей</a:t>
            </a:r>
          </a:p>
          <a:p>
            <a:pPr fontAlgn="b"/>
            <a:endParaRPr lang="ru-RU" sz="1400" dirty="0">
              <a:latin typeface="Times New Roman"/>
            </a:endParaRPr>
          </a:p>
          <a:p>
            <a:pPr fontAlgn="b"/>
            <a:r>
              <a:rPr lang="ru-RU" sz="1400" dirty="0"/>
              <a:t>Подпрограмма "Развитие централизованной бухгалтерии по обслуживанию учреждений </a:t>
            </a:r>
            <a:r>
              <a:rPr lang="ru-RU" sz="1400" dirty="0" smtClean="0"/>
              <a:t>культуры« - </a:t>
            </a:r>
            <a:r>
              <a:rPr lang="ru-RU" sz="1400" b="1" dirty="0" smtClean="0"/>
              <a:t>2773,4 тыс. рублей</a:t>
            </a:r>
            <a:endParaRPr lang="ru-RU" sz="1400" b="1" dirty="0">
              <a:latin typeface="Times New Roman"/>
            </a:endParaRPr>
          </a:p>
          <a:p>
            <a:pPr fontAlgn="b"/>
            <a:endParaRPr lang="ru-RU" sz="1400" dirty="0">
              <a:latin typeface="Times New Roman"/>
            </a:endParaRPr>
          </a:p>
        </p:txBody>
      </p:sp>
      <p:pic>
        <p:nvPicPr>
          <p:cNvPr id="9" name="Рисунок 8" descr="http://www.admbal.ru/sites/default/files/docs/docs/news/2017/02_2017/brend_13022017_1.jpg"/>
          <p:cNvPicPr/>
          <p:nvPr/>
        </p:nvPicPr>
        <p:blipFill>
          <a:blip r:embed="rId3">
            <a:extLst>
              <a:ext uri="{28A0092B-C50C-407E-A947-70E740481C1C}">
                <a14:useLocalDpi xmlns="" xmlns:a14="http://schemas.microsoft.com/office/drawing/2010/main" val="0"/>
              </a:ext>
            </a:extLst>
          </a:blip>
          <a:srcRect/>
          <a:stretch>
            <a:fillRect/>
          </a:stretch>
        </p:blipFill>
        <p:spPr bwMode="auto">
          <a:xfrm rot="950784">
            <a:off x="5949999" y="3616971"/>
            <a:ext cx="2325682" cy="2768697"/>
          </a:xfrm>
          <a:prstGeom prst="rect">
            <a:avLst/>
          </a:prstGeom>
          <a:noFill/>
          <a:ln>
            <a:noFill/>
          </a:ln>
        </p:spPr>
      </p:pic>
      <p:sp>
        <p:nvSpPr>
          <p:cNvPr id="10" name="Прямоугольник 9"/>
          <p:cNvSpPr/>
          <p:nvPr/>
        </p:nvSpPr>
        <p:spPr>
          <a:xfrm>
            <a:off x="899592" y="353609"/>
            <a:ext cx="7560840" cy="646331"/>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"Развитие культуры в Октябрьском муниципальном районе на 2017-2019 годы"</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ndParaRPr>
          </a:p>
        </p:txBody>
      </p:sp>
    </p:spTree>
    <p:extLst>
      <p:ext uri="{BB962C8B-B14F-4D97-AF65-F5344CB8AC3E}">
        <p14:creationId xmlns="" xmlns:p14="http://schemas.microsoft.com/office/powerpoint/2010/main" val="284899728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инки по запросу картинки профилактика правонарушений"/>
          <p:cNvPicPr/>
          <p:nvPr/>
        </p:nvPicPr>
        <p:blipFill>
          <a:blip r:embed="rId2">
            <a:extLst>
              <a:ext uri="{28A0092B-C50C-407E-A947-70E740481C1C}">
                <a14:useLocalDpi xmlns="" xmlns:a14="http://schemas.microsoft.com/office/drawing/2010/main" val="0"/>
              </a:ext>
            </a:extLst>
          </a:blip>
          <a:srcRect/>
          <a:stretch>
            <a:fillRect/>
          </a:stretch>
        </p:blipFill>
        <p:spPr bwMode="auto">
          <a:xfrm rot="20930935">
            <a:off x="1112332" y="1759949"/>
            <a:ext cx="2063668" cy="13939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5" descr="https://im0-tub-ru.yandex.net/i?id=9170d6512b98cbea24f0a5463ba82af3-l&amp;n=13"/>
          <p:cNvPicPr>
            <a:picLocks noChangeAspect="1" noChangeArrowheads="1"/>
          </p:cNvPicPr>
          <p:nvPr/>
        </p:nvPicPr>
        <p:blipFill>
          <a:blip r:embed="rId3" cstate="print"/>
          <a:srcRect/>
          <a:stretch>
            <a:fillRect/>
          </a:stretch>
        </p:blipFill>
        <p:spPr bwMode="auto">
          <a:xfrm rot="922454">
            <a:off x="6868791" y="4576503"/>
            <a:ext cx="2332260" cy="14397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Прямоугольник 4"/>
          <p:cNvSpPr/>
          <p:nvPr/>
        </p:nvSpPr>
        <p:spPr>
          <a:xfrm>
            <a:off x="3221207" y="1484784"/>
            <a:ext cx="5922793" cy="1569660"/>
          </a:xfrm>
          <a:prstGeom prst="rect">
            <a:avLst/>
          </a:prstGeom>
        </p:spPr>
        <p:txBody>
          <a:bodyPr wrap="square">
            <a:spAutoFit/>
          </a:bodyPr>
          <a:lstStyle/>
          <a:p>
            <a:pPr lvl="0" algn="ctr" fontAlgn="base">
              <a:spcBef>
                <a:spcPct val="0"/>
              </a:spcBef>
              <a:spcAft>
                <a:spcPct val="0"/>
              </a:spcAft>
            </a:pPr>
            <a:r>
              <a:rPr lang="ru-RU" sz="1600" b="1" i="1" dirty="0">
                <a:solidFill>
                  <a:srgbClr val="7030A0"/>
                </a:solidFill>
                <a:latin typeface="Times New Roman" panose="02020603050405020304" pitchFamily="18" charset="0"/>
                <a:ea typeface="Calibri" pitchFamily="34" charset="0"/>
                <a:cs typeface="Times New Roman" pitchFamily="18" charset="0"/>
              </a:rPr>
              <a:t>Цель программы </a:t>
            </a:r>
            <a:r>
              <a:rPr lang="ru-RU" sz="1600" dirty="0">
                <a:solidFill>
                  <a:srgbClr val="7030A0"/>
                </a:solidFill>
                <a:latin typeface="Times New Roman" panose="02020603050405020304" pitchFamily="18" charset="0"/>
                <a:ea typeface="Calibri" pitchFamily="34" charset="0"/>
                <a:cs typeface="Times New Roman" pitchFamily="18" charset="0"/>
              </a:rPr>
              <a:t>- профилактика преступлений и правонарушений, противодействие незаконному распространению и немедицинскому потреблению наркотических средств и психотропных веществ на территории муниципального образования «Октябрьский муниципальный район»</a:t>
            </a:r>
            <a:endParaRPr lang="ru-RU" sz="1600"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44166" y="3215878"/>
            <a:ext cx="4713834" cy="2400657"/>
          </a:xfrm>
          <a:prstGeom prst="rect">
            <a:avLst/>
          </a:prstGeom>
        </p:spPr>
        <p:txBody>
          <a:bodyPr wrap="square">
            <a:spAutoFit/>
          </a:bodyPr>
          <a:lstStyle/>
          <a:p>
            <a:pPr lvl="0" indent="457200" fontAlgn="base">
              <a:spcBef>
                <a:spcPct val="0"/>
              </a:spcBef>
              <a:spcAft>
                <a:spcPct val="0"/>
              </a:spcAft>
            </a:pPr>
            <a:r>
              <a:rPr lang="ru-RU" sz="1600" dirty="0">
                <a:latin typeface="Times New Roman" panose="02020603050405020304" pitchFamily="18" charset="0"/>
                <a:ea typeface="Calibri" pitchFamily="34" charset="0"/>
                <a:cs typeface="Times New Roman" pitchFamily="18" charset="0"/>
              </a:rPr>
              <a:t>Достижение цели программы осуществляется на реализации основных мероприятий:  профилактика преступлений и правонарушений, а также организация, проведение и участие в спортивных мероприятий</a:t>
            </a:r>
            <a:r>
              <a:rPr lang="ru-RU" sz="1600" dirty="0" smtClean="0">
                <a:latin typeface="Times New Roman" panose="02020603050405020304" pitchFamily="18" charset="0"/>
                <a:ea typeface="Calibri" pitchFamily="34" charset="0"/>
                <a:cs typeface="Times New Roman" pitchFamily="18" charset="0"/>
              </a:rPr>
              <a:t>.</a:t>
            </a:r>
          </a:p>
          <a:p>
            <a:pPr lvl="0" indent="457200" fontAlgn="base">
              <a:spcBef>
                <a:spcPct val="0"/>
              </a:spcBef>
              <a:spcAft>
                <a:spcPct val="0"/>
              </a:spcAft>
            </a:pPr>
            <a:endParaRPr lang="ru-RU" sz="1600" dirty="0">
              <a:latin typeface="Times New Roman" panose="02020603050405020304" pitchFamily="18" charset="0"/>
              <a:cs typeface="Times New Roman" panose="02020603050405020304" pitchFamily="18" charset="0"/>
            </a:endParaRPr>
          </a:p>
          <a:p>
            <a:pPr lvl="0" indent="457200" algn="ctr" eaLnBrk="0" fontAlgn="base" hangingPunct="0">
              <a:spcBef>
                <a:spcPct val="0"/>
              </a:spcBef>
              <a:spcAft>
                <a:spcPct val="0"/>
              </a:spcAft>
            </a:pPr>
            <a:r>
              <a:rPr lang="ru-RU" b="1" dirty="0">
                <a:latin typeface="Times New Roman" pitchFamily="18" charset="0"/>
                <a:ea typeface="Calibri" pitchFamily="34" charset="0"/>
                <a:cs typeface="Times New Roman" pitchFamily="18" charset="0"/>
              </a:rPr>
              <a:t>Объем бюджетных ассигнований на </a:t>
            </a:r>
            <a:r>
              <a:rPr lang="ru-RU" b="1" dirty="0" smtClean="0">
                <a:latin typeface="Times New Roman" pitchFamily="18" charset="0"/>
                <a:ea typeface="Calibri" pitchFamily="34" charset="0"/>
                <a:cs typeface="Times New Roman" pitchFamily="18" charset="0"/>
              </a:rPr>
              <a:t>2018 </a:t>
            </a:r>
            <a:r>
              <a:rPr lang="ru-RU" b="1" dirty="0">
                <a:latin typeface="Times New Roman" pitchFamily="18" charset="0"/>
                <a:ea typeface="Calibri" pitchFamily="34" charset="0"/>
                <a:cs typeface="Times New Roman" pitchFamily="18" charset="0"/>
              </a:rPr>
              <a:t>год по программе составляет 210 тыс. рублей.</a:t>
            </a:r>
            <a:endParaRPr lang="ru-RU" sz="2400" b="1" dirty="0">
              <a:latin typeface="Arial" pitchFamily="34" charset="0"/>
            </a:endParaRPr>
          </a:p>
        </p:txBody>
      </p:sp>
      <p:sp>
        <p:nvSpPr>
          <p:cNvPr id="7" name="Прямоугольник 6"/>
          <p:cNvSpPr/>
          <p:nvPr/>
        </p:nvSpPr>
        <p:spPr>
          <a:xfrm>
            <a:off x="539552" y="116632"/>
            <a:ext cx="8064896" cy="923330"/>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"Профилактика наркомании и правонарушений на территории муниципального образования "Октябрьский муниципальный район" на  2017-2019  года"</a:t>
            </a:r>
          </a:p>
        </p:txBody>
      </p:sp>
    </p:spTree>
    <p:extLst>
      <p:ext uri="{BB962C8B-B14F-4D97-AF65-F5344CB8AC3E}">
        <p14:creationId xmlns="" xmlns:p14="http://schemas.microsoft.com/office/powerpoint/2010/main" val="300377613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ртинки по запросу картинки расходы на коммунальное хозяйство"/>
          <p:cNvPicPr/>
          <p:nvPr/>
        </p:nvPicPr>
        <p:blipFill>
          <a:blip r:embed="rId2">
            <a:extLst>
              <a:ext uri="{28A0092B-C50C-407E-A947-70E740481C1C}">
                <a14:useLocalDpi xmlns="" xmlns:a14="http://schemas.microsoft.com/office/drawing/2010/main" val="0"/>
              </a:ext>
            </a:extLst>
          </a:blip>
          <a:srcRect/>
          <a:stretch>
            <a:fillRect/>
          </a:stretch>
        </p:blipFill>
        <p:spPr bwMode="auto">
          <a:xfrm rot="20674763">
            <a:off x="461952" y="3158097"/>
            <a:ext cx="3106931" cy="19945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3779912" y="1556792"/>
            <a:ext cx="4896544" cy="3693319"/>
          </a:xfrm>
          <a:prstGeom prst="rect">
            <a:avLst/>
          </a:prstGeom>
        </p:spPr>
        <p:txBody>
          <a:bodyPr wrap="square">
            <a:spAutoFit/>
          </a:bodyPr>
          <a:lstStyle/>
          <a:p>
            <a:pPr lvl="0" indent="457200" algn="just" fontAlgn="base">
              <a:spcBef>
                <a:spcPct val="0"/>
              </a:spcBef>
              <a:spcAft>
                <a:spcPct val="0"/>
              </a:spcAft>
            </a:pPr>
            <a:r>
              <a:rPr lang="ru-RU" b="1" i="1" dirty="0">
                <a:solidFill>
                  <a:srgbClr val="7030A0"/>
                </a:solidFill>
                <a:latin typeface="Times New Roman" pitchFamily="18" charset="0"/>
                <a:ea typeface="Calibri" pitchFamily="34" charset="0"/>
                <a:cs typeface="Times New Roman" pitchFamily="18" charset="0"/>
              </a:rPr>
              <a:t>Целью </a:t>
            </a:r>
            <a:r>
              <a:rPr lang="ru-RU" b="1" i="1" dirty="0" smtClean="0">
                <a:solidFill>
                  <a:srgbClr val="7030A0"/>
                </a:solidFill>
                <a:latin typeface="Times New Roman" pitchFamily="18" charset="0"/>
                <a:ea typeface="Calibri" pitchFamily="34" charset="0"/>
                <a:cs typeface="Times New Roman" pitchFamily="18" charset="0"/>
              </a:rPr>
              <a:t>программы</a:t>
            </a:r>
            <a:r>
              <a:rPr lang="en-US" b="1" i="1" dirty="0" smtClean="0">
                <a:solidFill>
                  <a:srgbClr val="7030A0"/>
                </a:solidFill>
                <a:latin typeface="Times New Roman" pitchFamily="18" charset="0"/>
                <a:ea typeface="Calibri" pitchFamily="34" charset="0"/>
                <a:cs typeface="Times New Roman" pitchFamily="18" charset="0"/>
              </a:rPr>
              <a:t>:</a:t>
            </a:r>
            <a:r>
              <a:rPr lang="ru-RU" dirty="0" smtClean="0">
                <a:solidFill>
                  <a:srgbClr val="7030A0"/>
                </a:solidFill>
                <a:latin typeface="Times New Roman" pitchFamily="18" charset="0"/>
                <a:ea typeface="Calibri" pitchFamily="34" charset="0"/>
                <a:cs typeface="Times New Roman" pitchFamily="18" charset="0"/>
              </a:rPr>
              <a:t>  </a:t>
            </a:r>
            <a:r>
              <a:rPr lang="ru-RU" dirty="0">
                <a:solidFill>
                  <a:srgbClr val="7030A0"/>
                </a:solidFill>
                <a:latin typeface="Times New Roman" pitchFamily="18" charset="0"/>
                <a:ea typeface="Calibri" pitchFamily="34" charset="0"/>
                <a:cs typeface="Times New Roman" pitchFamily="18" charset="0"/>
              </a:rPr>
              <a:t>обеспечение рационального использования топливно-энергетических ресурсов за счет реализации энергосберегающих мероприятий на основе широкомасштабного внедрения </a:t>
            </a:r>
            <a:r>
              <a:rPr lang="ru-RU" dirty="0" err="1">
                <a:solidFill>
                  <a:srgbClr val="7030A0"/>
                </a:solidFill>
                <a:latin typeface="Times New Roman" pitchFamily="18" charset="0"/>
                <a:ea typeface="Calibri" pitchFamily="34" charset="0"/>
                <a:cs typeface="Times New Roman" pitchFamily="18" charset="0"/>
              </a:rPr>
              <a:t>энергоэффективных</a:t>
            </a:r>
            <a:r>
              <a:rPr lang="ru-RU" dirty="0">
                <a:solidFill>
                  <a:srgbClr val="7030A0"/>
                </a:solidFill>
                <a:latin typeface="Times New Roman" pitchFamily="18" charset="0"/>
                <a:ea typeface="Calibri" pitchFamily="34" charset="0"/>
                <a:cs typeface="Times New Roman" pitchFamily="18" charset="0"/>
              </a:rPr>
              <a:t> технологий, повышения энергетической эффективности по объектам Октябрьского муниципального района</a:t>
            </a:r>
            <a:r>
              <a:rPr lang="ru-RU" dirty="0" smtClean="0">
                <a:solidFill>
                  <a:srgbClr val="7030A0"/>
                </a:solidFill>
                <a:latin typeface="Times New Roman" pitchFamily="18" charset="0"/>
                <a:ea typeface="Calibri" pitchFamily="34" charset="0"/>
                <a:cs typeface="Times New Roman" pitchFamily="18" charset="0"/>
              </a:rPr>
              <a:t>.</a:t>
            </a:r>
          </a:p>
          <a:p>
            <a:pPr lvl="0" indent="457200" algn="just" fontAlgn="base">
              <a:spcBef>
                <a:spcPct val="0"/>
              </a:spcBef>
              <a:spcAft>
                <a:spcPct val="0"/>
              </a:spcAft>
            </a:pPr>
            <a:endParaRPr lang="ru-RU" dirty="0">
              <a:solidFill>
                <a:srgbClr val="7030A0"/>
              </a:solidFill>
              <a:latin typeface="Times New Roman" pitchFamily="18" charset="0"/>
              <a:cs typeface="Times New Roman" pitchFamily="18" charset="0"/>
            </a:endParaRPr>
          </a:p>
          <a:p>
            <a:pPr lvl="0" indent="457200" algn="just" fontAlgn="base">
              <a:spcBef>
                <a:spcPct val="0"/>
              </a:spcBef>
              <a:spcAft>
                <a:spcPct val="0"/>
              </a:spcAft>
            </a:pPr>
            <a:endParaRPr lang="ru-RU" dirty="0">
              <a:solidFill>
                <a:srgbClr val="0070C0"/>
              </a:solidFill>
              <a:latin typeface="Arial" pitchFamily="34" charset="0"/>
            </a:endParaRPr>
          </a:p>
          <a:p>
            <a:pPr lvl="0" indent="457200" algn="ctr" eaLnBrk="0" fontAlgn="base" hangingPunct="0">
              <a:spcBef>
                <a:spcPct val="0"/>
              </a:spcBef>
              <a:spcAft>
                <a:spcPct val="0"/>
              </a:spcAft>
            </a:pPr>
            <a:r>
              <a:rPr lang="ru-RU" dirty="0">
                <a:latin typeface="Times New Roman" pitchFamily="18" charset="0"/>
                <a:ea typeface="Calibri" pitchFamily="34" charset="0"/>
                <a:cs typeface="Times New Roman" pitchFamily="18" charset="0"/>
              </a:rPr>
              <a:t>	</a:t>
            </a:r>
            <a:r>
              <a:rPr lang="ru-RU" b="1" dirty="0">
                <a:latin typeface="Times New Roman" pitchFamily="18" charset="0"/>
                <a:ea typeface="Calibri" pitchFamily="34" charset="0"/>
                <a:cs typeface="Times New Roman" pitchFamily="18" charset="0"/>
              </a:rPr>
              <a:t>Объем бюджетных ассигнований на </a:t>
            </a:r>
            <a:r>
              <a:rPr lang="ru-RU" b="1" dirty="0" smtClean="0">
                <a:latin typeface="Times New Roman" pitchFamily="18" charset="0"/>
                <a:ea typeface="Calibri" pitchFamily="34" charset="0"/>
                <a:cs typeface="Times New Roman" pitchFamily="18" charset="0"/>
              </a:rPr>
              <a:t>2018 </a:t>
            </a:r>
            <a:r>
              <a:rPr lang="ru-RU" b="1" dirty="0">
                <a:latin typeface="Times New Roman" pitchFamily="18" charset="0"/>
                <a:ea typeface="Calibri" pitchFamily="34" charset="0"/>
                <a:cs typeface="Times New Roman" pitchFamily="18" charset="0"/>
              </a:rPr>
              <a:t>год по программе составляет </a:t>
            </a:r>
            <a:r>
              <a:rPr lang="ru-RU" b="1" dirty="0" smtClean="0">
                <a:latin typeface="Times New Roman" pitchFamily="18" charset="0"/>
                <a:ea typeface="Calibri" pitchFamily="34" charset="0"/>
                <a:cs typeface="Times New Roman" pitchFamily="18" charset="0"/>
              </a:rPr>
              <a:t>1177,0тыс. рублей</a:t>
            </a:r>
            <a:r>
              <a:rPr lang="ru-RU" b="1" dirty="0">
                <a:latin typeface="Times New Roman" pitchFamily="18" charset="0"/>
                <a:ea typeface="Calibri" pitchFamily="34" charset="0"/>
                <a:cs typeface="Times New Roman" pitchFamily="18" charset="0"/>
              </a:rPr>
              <a:t>.</a:t>
            </a:r>
            <a:endParaRPr lang="ru-RU" b="1" dirty="0">
              <a:latin typeface="Arial" pitchFamily="34" charset="0"/>
            </a:endParaRPr>
          </a:p>
        </p:txBody>
      </p:sp>
      <p:sp>
        <p:nvSpPr>
          <p:cNvPr id="3" name="Прямоугольник 2"/>
          <p:cNvSpPr/>
          <p:nvPr/>
        </p:nvSpPr>
        <p:spPr>
          <a:xfrm>
            <a:off x="755576" y="332656"/>
            <a:ext cx="7776864" cy="923330"/>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"Энергосбережение и повышение энергетической эффективности на территории муниципального образования Октябрьский муниципальный </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район« на 2018 год»</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842596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ртинки по запросу картинки расходы на информатизация"/>
          <p:cNvPicPr/>
          <p:nvPr/>
        </p:nvPicPr>
        <p:blipFill>
          <a:blip r:embed="rId2">
            <a:extLst>
              <a:ext uri="{28A0092B-C50C-407E-A947-70E740481C1C}">
                <a14:useLocalDpi xmlns="" xmlns:a14="http://schemas.microsoft.com/office/drawing/2010/main" val="0"/>
              </a:ext>
            </a:extLst>
          </a:blip>
          <a:srcRect/>
          <a:stretch>
            <a:fillRect/>
          </a:stretch>
        </p:blipFill>
        <p:spPr bwMode="auto">
          <a:xfrm rot="20727147">
            <a:off x="268024" y="4372356"/>
            <a:ext cx="3172646" cy="19442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1187623" y="1844824"/>
            <a:ext cx="7740352" cy="2031325"/>
          </a:xfrm>
          <a:prstGeom prst="rect">
            <a:avLst/>
          </a:prstGeom>
        </p:spPr>
        <p:txBody>
          <a:bodyPr wrap="square">
            <a:spAutoFit/>
          </a:bodyPr>
          <a:lstStyle/>
          <a:p>
            <a:pPr lvl="0" indent="450850" algn="just" fontAlgn="base">
              <a:spcBef>
                <a:spcPct val="0"/>
              </a:spcBef>
              <a:spcAft>
                <a:spcPct val="0"/>
              </a:spcAft>
            </a:pPr>
            <a:r>
              <a:rPr lang="ru-RU" b="1" i="1" dirty="0">
                <a:solidFill>
                  <a:srgbClr val="7030A0"/>
                </a:solidFill>
                <a:latin typeface="Times New Roman" pitchFamily="18" charset="0"/>
                <a:ea typeface="Calibri" pitchFamily="34" charset="0"/>
                <a:cs typeface="Times New Roman" pitchFamily="18" charset="0"/>
              </a:rPr>
              <a:t>Цель программы </a:t>
            </a:r>
            <a:r>
              <a:rPr lang="ru-RU" dirty="0">
                <a:solidFill>
                  <a:srgbClr val="7030A0"/>
                </a:solidFill>
                <a:latin typeface="Times New Roman" pitchFamily="18" charset="0"/>
                <a:ea typeface="Calibri" pitchFamily="34" charset="0"/>
                <a:cs typeface="Times New Roman" pitchFamily="18" charset="0"/>
              </a:rPr>
              <a:t>- повышение качественного уровня управления органов местного самоуправления за счет эффективного использования информационных ресурсов и систем, а также предотвращение угроз безопасности администрации вследствие несанкционированных действий по уничтожению, модификации, искажению, копированию, блокированию информации или иных форм незаконного вмешательства в информационные ресурсы и информационных системах.</a:t>
            </a:r>
            <a:endParaRPr lang="ru-RU" sz="2400" dirty="0">
              <a:solidFill>
                <a:srgbClr val="7030A0"/>
              </a:solidFill>
              <a:latin typeface="Arial" pitchFamily="34" charset="0"/>
            </a:endParaRPr>
          </a:p>
        </p:txBody>
      </p:sp>
      <p:sp>
        <p:nvSpPr>
          <p:cNvPr id="6" name="Прямоугольник 5"/>
          <p:cNvSpPr/>
          <p:nvPr/>
        </p:nvSpPr>
        <p:spPr>
          <a:xfrm>
            <a:off x="3995935" y="4418225"/>
            <a:ext cx="4932039" cy="923330"/>
          </a:xfrm>
          <a:prstGeom prst="rect">
            <a:avLst/>
          </a:prstGeom>
        </p:spPr>
        <p:txBody>
          <a:bodyPr wrap="square">
            <a:spAutoFit/>
          </a:bodyPr>
          <a:lstStyle/>
          <a:p>
            <a:pPr lvl="0" algn="ctr" fontAlgn="base">
              <a:spcBef>
                <a:spcPct val="0"/>
              </a:spcBef>
              <a:spcAft>
                <a:spcPct val="0"/>
              </a:spcAft>
            </a:pPr>
            <a:r>
              <a:rPr lang="ru-RU" b="1" dirty="0">
                <a:latin typeface="Times New Roman" pitchFamily="18" charset="0"/>
                <a:ea typeface="Calibri" pitchFamily="34" charset="0"/>
                <a:cs typeface="Times New Roman" pitchFamily="18" charset="0"/>
              </a:rPr>
              <a:t>Расходы бюджета муниципального образования на реализацию программы в </a:t>
            </a:r>
            <a:r>
              <a:rPr lang="ru-RU" b="1" dirty="0" smtClean="0">
                <a:latin typeface="Times New Roman" pitchFamily="18" charset="0"/>
                <a:ea typeface="Calibri" pitchFamily="34" charset="0"/>
                <a:cs typeface="Times New Roman" pitchFamily="18" charset="0"/>
              </a:rPr>
              <a:t>2018 </a:t>
            </a:r>
            <a:r>
              <a:rPr lang="ru-RU" b="1" dirty="0">
                <a:latin typeface="Times New Roman" pitchFamily="18" charset="0"/>
                <a:ea typeface="Calibri" pitchFamily="34" charset="0"/>
                <a:cs typeface="Times New Roman" pitchFamily="18" charset="0"/>
              </a:rPr>
              <a:t>году составят </a:t>
            </a:r>
            <a:r>
              <a:rPr lang="ru-RU" b="1" dirty="0" smtClean="0">
                <a:latin typeface="Times New Roman" pitchFamily="18" charset="0"/>
                <a:ea typeface="Calibri" pitchFamily="34" charset="0"/>
                <a:cs typeface="Times New Roman" pitchFamily="18" charset="0"/>
              </a:rPr>
              <a:t>800 </a:t>
            </a:r>
            <a:r>
              <a:rPr lang="ru-RU" b="1" dirty="0">
                <a:latin typeface="Times New Roman" pitchFamily="18" charset="0"/>
                <a:ea typeface="Calibri" pitchFamily="34" charset="0"/>
                <a:cs typeface="Times New Roman" pitchFamily="18" charset="0"/>
              </a:rPr>
              <a:t>тыс. рублей</a:t>
            </a:r>
            <a:endParaRPr lang="ru-RU" sz="2400" b="1" dirty="0">
              <a:latin typeface="Arial" pitchFamily="34" charset="0"/>
            </a:endParaRPr>
          </a:p>
        </p:txBody>
      </p:sp>
      <p:sp>
        <p:nvSpPr>
          <p:cNvPr id="3" name="Прямоугольник 2"/>
          <p:cNvSpPr/>
          <p:nvPr/>
        </p:nvSpPr>
        <p:spPr>
          <a:xfrm>
            <a:off x="899592" y="188640"/>
            <a:ext cx="7776864" cy="923330"/>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"Информатизация и информационная безопасность в муниципальном образовании "Октябрьский муниципальный район" на 2017-2019 года"</a:t>
            </a:r>
          </a:p>
        </p:txBody>
      </p:sp>
    </p:spTree>
    <p:extLst>
      <p:ext uri="{BB962C8B-B14F-4D97-AF65-F5344CB8AC3E}">
        <p14:creationId xmlns="" xmlns:p14="http://schemas.microsoft.com/office/powerpoint/2010/main" val="36079983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79" y="1412776"/>
            <a:ext cx="5409649" cy="1477328"/>
          </a:xfrm>
          <a:prstGeom prst="rect">
            <a:avLst/>
          </a:prstGeom>
        </p:spPr>
        <p:txBody>
          <a:bodyPr wrap="square">
            <a:spAutoFit/>
          </a:bodyPr>
          <a:lstStyle/>
          <a:p>
            <a:pPr lvl="0" indent="457200" algn="just" fontAlgn="base">
              <a:spcBef>
                <a:spcPct val="0"/>
              </a:spcBef>
              <a:spcAft>
                <a:spcPct val="0"/>
              </a:spcAft>
            </a:pPr>
            <a:r>
              <a:rPr lang="ru-RU" b="1" i="1" dirty="0" smtClean="0">
                <a:solidFill>
                  <a:srgbClr val="7030A0"/>
                </a:solidFill>
                <a:latin typeface="Times New Roman" pitchFamily="18" charset="0"/>
                <a:ea typeface="Calibri" pitchFamily="34" charset="0"/>
                <a:cs typeface="Times New Roman" pitchFamily="18" charset="0"/>
              </a:rPr>
              <a:t>Цель программы</a:t>
            </a:r>
            <a:r>
              <a:rPr lang="ru-RU" b="1" dirty="0" smtClean="0">
                <a:solidFill>
                  <a:srgbClr val="7030A0"/>
                </a:solidFill>
                <a:latin typeface="Times New Roman" pitchFamily="18" charset="0"/>
                <a:ea typeface="Calibri" pitchFamily="34" charset="0"/>
                <a:cs typeface="Times New Roman" pitchFamily="18" charset="0"/>
              </a:rPr>
              <a:t> - развитие и поддержка общественных организаций на территории муниципального района и  улучшение социального положения ветеранов, инвалидов, граждан пожилого возраста.   </a:t>
            </a:r>
            <a:endParaRPr lang="ru-RU" sz="2400" b="1" dirty="0">
              <a:solidFill>
                <a:srgbClr val="7030A0"/>
              </a:solidFill>
              <a:latin typeface="Arial" pitchFamily="34" charset="0"/>
            </a:endParaRP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3" y="4293096"/>
            <a:ext cx="4750073" cy="22025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
        <p:nvSpPr>
          <p:cNvPr id="6" name="Прямоугольник 5"/>
          <p:cNvSpPr/>
          <p:nvPr/>
        </p:nvSpPr>
        <p:spPr>
          <a:xfrm>
            <a:off x="3757671" y="3212976"/>
            <a:ext cx="4933268" cy="1200329"/>
          </a:xfrm>
          <a:prstGeom prst="rect">
            <a:avLst/>
          </a:prstGeom>
        </p:spPr>
        <p:txBody>
          <a:bodyPr wrap="square">
            <a:spAutoFit/>
          </a:bodyPr>
          <a:lstStyle/>
          <a:p>
            <a:pPr lvl="0" algn="ctr" fontAlgn="base">
              <a:spcBef>
                <a:spcPct val="0"/>
              </a:spcBef>
              <a:spcAft>
                <a:spcPct val="0"/>
              </a:spcAft>
            </a:pPr>
            <a:r>
              <a:rPr lang="ru-RU" b="1" dirty="0">
                <a:latin typeface="Times New Roman" pitchFamily="18" charset="0"/>
                <a:ea typeface="Calibri" pitchFamily="34" charset="0"/>
                <a:cs typeface="Times New Roman" pitchFamily="18" charset="0"/>
              </a:rPr>
              <a:t>Расходы бюджета муниципального образования на реализацию программы в </a:t>
            </a:r>
            <a:r>
              <a:rPr lang="ru-RU" b="1" dirty="0" smtClean="0">
                <a:latin typeface="Times New Roman" pitchFamily="18" charset="0"/>
                <a:ea typeface="Calibri" pitchFamily="34" charset="0"/>
                <a:cs typeface="Times New Roman" pitchFamily="18" charset="0"/>
              </a:rPr>
              <a:t>2018 </a:t>
            </a:r>
            <a:r>
              <a:rPr lang="ru-RU" b="1" dirty="0">
                <a:latin typeface="Times New Roman" pitchFamily="18" charset="0"/>
                <a:ea typeface="Calibri" pitchFamily="34" charset="0"/>
                <a:cs typeface="Times New Roman" pitchFamily="18" charset="0"/>
              </a:rPr>
              <a:t>году составят </a:t>
            </a:r>
          </a:p>
          <a:p>
            <a:pPr lvl="0" algn="ctr" fontAlgn="base">
              <a:spcBef>
                <a:spcPct val="0"/>
              </a:spcBef>
              <a:spcAft>
                <a:spcPct val="0"/>
              </a:spcAft>
            </a:pPr>
            <a:r>
              <a:rPr lang="ru-RU" b="1" dirty="0">
                <a:latin typeface="Times New Roman" pitchFamily="18" charset="0"/>
                <a:ea typeface="Calibri" pitchFamily="34" charset="0"/>
                <a:cs typeface="Times New Roman" pitchFamily="18" charset="0"/>
              </a:rPr>
              <a:t>50 тыс. рублей.</a:t>
            </a:r>
            <a:endParaRPr lang="ru-RU" sz="2400" b="1" dirty="0">
              <a:latin typeface="Arial" pitchFamily="34" charset="0"/>
            </a:endParaRPr>
          </a:p>
        </p:txBody>
      </p:sp>
      <p:sp>
        <p:nvSpPr>
          <p:cNvPr id="2" name="Прямоугольник 1"/>
          <p:cNvSpPr/>
          <p:nvPr/>
        </p:nvSpPr>
        <p:spPr>
          <a:xfrm>
            <a:off x="539552" y="116632"/>
            <a:ext cx="8136904" cy="923330"/>
          </a:xfrm>
          <a:prstGeom prst="rect">
            <a:avLst/>
          </a:prstGeom>
        </p:spPr>
        <p:txBody>
          <a:bodyPr wrap="square">
            <a:spAutoFit/>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«Развитие общественной активности на территории муниципального образования «Октябрьский муниципальный район»</a:t>
            </a:r>
            <a:endParaRPr lang="ru-RU" dirty="0"/>
          </a:p>
        </p:txBody>
      </p:sp>
    </p:spTree>
    <p:extLst>
      <p:ext uri="{BB962C8B-B14F-4D97-AF65-F5344CB8AC3E}">
        <p14:creationId xmlns="" xmlns:p14="http://schemas.microsoft.com/office/powerpoint/2010/main" val="77581138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18" y="3861048"/>
            <a:ext cx="8496945" cy="2677656"/>
          </a:xfrm>
          <a:prstGeom prst="rect">
            <a:avLst/>
          </a:prstGeom>
        </p:spPr>
        <p:txBody>
          <a:bodyPr wrap="square">
            <a:spAutoFit/>
          </a:bodyPr>
          <a:lstStyle/>
          <a:p>
            <a:pPr algn="ctr"/>
            <a:r>
              <a:rPr lang="ru-RU" sz="1400" b="1" i="1" dirty="0">
                <a:solidFill>
                  <a:srgbClr val="7030A0"/>
                </a:solidFill>
                <a:latin typeface="Times New Roman" pitchFamily="18" charset="0"/>
                <a:cs typeface="Times New Roman" pitchFamily="18" charset="0"/>
              </a:rPr>
              <a:t>Цель программы:</a:t>
            </a:r>
          </a:p>
          <a:p>
            <a:pPr algn="just"/>
            <a:r>
              <a:rPr lang="ru-RU" sz="1400" b="1" dirty="0">
                <a:solidFill>
                  <a:srgbClr val="7030A0"/>
                </a:solidFill>
                <a:latin typeface="Times New Roman" pitchFamily="18" charset="0"/>
                <a:cs typeface="Times New Roman" pitchFamily="18" charset="0"/>
              </a:rPr>
              <a:t>  	- Организация содержания имущества, находящегося в собственности муниципального образования и приобретение нового имущества; </a:t>
            </a:r>
          </a:p>
          <a:p>
            <a:pPr algn="just"/>
            <a:r>
              <a:rPr lang="ru-RU" sz="1400" b="1" dirty="0">
                <a:solidFill>
                  <a:srgbClr val="7030A0"/>
                </a:solidFill>
                <a:latin typeface="Times New Roman" pitchFamily="18" charset="0"/>
                <a:cs typeface="Times New Roman" pitchFamily="18" charset="0"/>
              </a:rPr>
              <a:t>           - эффективное управление, распоряжение и содержание в надлежащем                                            состоянии движимого и недвижимого  имущества;</a:t>
            </a:r>
          </a:p>
          <a:p>
            <a:pPr algn="just"/>
            <a:r>
              <a:rPr lang="ru-RU" sz="1400" b="1" dirty="0">
                <a:solidFill>
                  <a:srgbClr val="7030A0"/>
                </a:solidFill>
                <a:latin typeface="Times New Roman" pitchFamily="18" charset="0"/>
                <a:cs typeface="Times New Roman" pitchFamily="18" charset="0"/>
              </a:rPr>
              <a:t>	- эффективное распоряжение земельными участками, находящимися в собственности муниципального образования «Октябрьский муниципальный район» и земельными участками, государственная собственность на которые не разграничена;</a:t>
            </a:r>
          </a:p>
          <a:p>
            <a:pPr algn="just"/>
            <a:r>
              <a:rPr lang="ru-RU" sz="1400" b="1" dirty="0">
                <a:solidFill>
                  <a:srgbClr val="7030A0"/>
                </a:solidFill>
                <a:latin typeface="Times New Roman" pitchFamily="18" charset="0"/>
                <a:cs typeface="Times New Roman" pitchFamily="18" charset="0"/>
              </a:rPr>
              <a:t>	- увеличение доходов бюджета муниципального района;</a:t>
            </a:r>
          </a:p>
          <a:p>
            <a:pPr algn="just"/>
            <a:r>
              <a:rPr lang="ru-RU" sz="1400" b="1" dirty="0">
                <a:solidFill>
                  <a:srgbClr val="7030A0"/>
                </a:solidFill>
                <a:latin typeface="Times New Roman" pitchFamily="18" charset="0"/>
                <a:cs typeface="Times New Roman" pitchFamily="18" charset="0"/>
              </a:rPr>
              <a:t>	- администрирование неналоговых доходов</a:t>
            </a:r>
            <a:r>
              <a:rPr lang="en-US" sz="1400" b="1" dirty="0">
                <a:solidFill>
                  <a:srgbClr val="7030A0"/>
                </a:solidFill>
                <a:latin typeface="Times New Roman" pitchFamily="18" charset="0"/>
                <a:cs typeface="Times New Roman" pitchFamily="18" charset="0"/>
              </a:rPr>
              <a:t>;</a:t>
            </a:r>
            <a:endParaRPr lang="ru-RU" sz="1400" b="1" dirty="0">
              <a:solidFill>
                <a:srgbClr val="7030A0"/>
              </a:solidFill>
              <a:latin typeface="Times New Roman" pitchFamily="18" charset="0"/>
              <a:cs typeface="Times New Roman" pitchFamily="18" charset="0"/>
            </a:endParaRPr>
          </a:p>
          <a:p>
            <a:pPr algn="just"/>
            <a:r>
              <a:rPr lang="ru-RU" sz="1400" b="1" dirty="0">
                <a:solidFill>
                  <a:srgbClr val="7030A0"/>
                </a:solidFill>
                <a:latin typeface="Times New Roman" pitchFamily="18" charset="0"/>
                <a:cs typeface="Times New Roman" pitchFamily="18" charset="0"/>
              </a:rPr>
              <a:t>	- совершенствование учета муниципального имущества и земельных участков</a:t>
            </a:r>
            <a:r>
              <a:rPr lang="ru-RU" sz="1400" b="1" dirty="0" smtClean="0">
                <a:solidFill>
                  <a:srgbClr val="7030A0"/>
                </a:solidFill>
                <a:latin typeface="Times New Roman" pitchFamily="18" charset="0"/>
                <a:cs typeface="Times New Roman" pitchFamily="18" charset="0"/>
              </a:rPr>
              <a:t>.</a:t>
            </a:r>
          </a:p>
          <a:p>
            <a:pPr algn="ctr"/>
            <a:r>
              <a:rPr lang="ru-RU" sz="1400" b="1" dirty="0">
                <a:latin typeface="Times New Roman" panose="02020603050405020304" pitchFamily="18" charset="0"/>
                <a:cs typeface="Times New Roman" panose="02020603050405020304" pitchFamily="18" charset="0"/>
              </a:rPr>
              <a:t>Расходы по данной программе на 2018 год предусмотрены в сумме 1320 тыс</a:t>
            </a:r>
            <a:r>
              <a:rPr lang="ru-RU" sz="1400" b="1" dirty="0" smtClean="0">
                <a:latin typeface="Times New Roman" panose="02020603050405020304" pitchFamily="18" charset="0"/>
                <a:cs typeface="Times New Roman" panose="02020603050405020304" pitchFamily="18" charset="0"/>
              </a:rPr>
              <a:t>. рублей</a:t>
            </a:r>
            <a:endParaRPr lang="ru-RU" sz="1400" b="1" dirty="0">
              <a:latin typeface="Times New Roman" pitchFamily="18" charset="0"/>
              <a:cs typeface="Times New Roman" pitchFamily="18" charset="0"/>
            </a:endParaRPr>
          </a:p>
        </p:txBody>
      </p:sp>
      <p:pic>
        <p:nvPicPr>
          <p:cNvPr id="4" name="Рисунок 3" descr="Картинки по запросу картинки землепользование"/>
          <p:cNvPicPr/>
          <p:nvPr/>
        </p:nvPicPr>
        <p:blipFill>
          <a:blip r:embed="rId2">
            <a:extLst>
              <a:ext uri="{28A0092B-C50C-407E-A947-70E740481C1C}">
                <a14:useLocalDpi xmlns="" xmlns:a14="http://schemas.microsoft.com/office/drawing/2010/main" val="0"/>
              </a:ext>
            </a:extLst>
          </a:blip>
          <a:srcRect/>
          <a:stretch>
            <a:fillRect/>
          </a:stretch>
        </p:blipFill>
        <p:spPr bwMode="auto">
          <a:xfrm>
            <a:off x="267025" y="2156073"/>
            <a:ext cx="3080839" cy="1704975"/>
          </a:xfrm>
          <a:prstGeom prst="rect">
            <a:avLst/>
          </a:prstGeom>
          <a:noFill/>
          <a:ln>
            <a:noFill/>
          </a:ln>
        </p:spPr>
      </p:pic>
      <p:pic>
        <p:nvPicPr>
          <p:cNvPr id="5" name="Рисунок 4" descr="Картинки по запросу картинки управление муниципальной собственности"/>
          <p:cNvPicPr/>
          <p:nvPr/>
        </p:nvPicPr>
        <p:blipFill>
          <a:blip r:embed="rId3">
            <a:extLst>
              <a:ext uri="{28A0092B-C50C-407E-A947-70E740481C1C}">
                <a14:useLocalDpi xmlns="" xmlns:a14="http://schemas.microsoft.com/office/drawing/2010/main" val="0"/>
              </a:ext>
            </a:extLst>
          </a:blip>
          <a:srcRect/>
          <a:stretch>
            <a:fillRect/>
          </a:stretch>
        </p:blipFill>
        <p:spPr bwMode="auto">
          <a:xfrm>
            <a:off x="6100159" y="2156074"/>
            <a:ext cx="2438400" cy="1649010"/>
          </a:xfrm>
          <a:prstGeom prst="rect">
            <a:avLst/>
          </a:prstGeom>
          <a:noFill/>
          <a:ln>
            <a:noFill/>
          </a:ln>
        </p:spPr>
      </p:pic>
      <p:pic>
        <p:nvPicPr>
          <p:cNvPr id="6" name="Рисунок 5" descr="Картинки по запросу картинки доходы от аренды земли"/>
          <p:cNvPicPr/>
          <p:nvPr/>
        </p:nvPicPr>
        <p:blipFill>
          <a:blip r:embed="rId4">
            <a:extLst>
              <a:ext uri="{28A0092B-C50C-407E-A947-70E740481C1C}">
                <a14:useLocalDpi xmlns="" xmlns:a14="http://schemas.microsoft.com/office/drawing/2010/main" val="0"/>
              </a:ext>
            </a:extLst>
          </a:blip>
          <a:srcRect/>
          <a:stretch>
            <a:fillRect/>
          </a:stretch>
        </p:blipFill>
        <p:spPr bwMode="auto">
          <a:xfrm>
            <a:off x="3347864" y="2156073"/>
            <a:ext cx="2752295" cy="1678508"/>
          </a:xfrm>
          <a:prstGeom prst="rect">
            <a:avLst/>
          </a:prstGeom>
          <a:noFill/>
          <a:ln>
            <a:noFill/>
          </a:ln>
        </p:spPr>
      </p:pic>
      <p:sp>
        <p:nvSpPr>
          <p:cNvPr id="7" name="Прямоугольник 6"/>
          <p:cNvSpPr/>
          <p:nvPr/>
        </p:nvSpPr>
        <p:spPr>
          <a:xfrm>
            <a:off x="267025" y="42372"/>
            <a:ext cx="8553447" cy="1754326"/>
          </a:xfrm>
          <a:prstGeom prst="rect">
            <a:avLst/>
          </a:prstGeom>
        </p:spPr>
        <p:txBody>
          <a:bodyPr wrap="square">
            <a:spAutoFit/>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«Обеспечение содержания, обслуживания и распоряжения объектами, земельными участками, находящимися в собственности муниципального образования «Октябрьский муниципальный район» Еврейской автономной области и земельными участками, государственная собственность на которые не разграничена на 2018-2020 годы»</a:t>
            </a:r>
          </a:p>
        </p:txBody>
      </p:sp>
    </p:spTree>
    <p:extLst>
      <p:ext uri="{BB962C8B-B14F-4D97-AF65-F5344CB8AC3E}">
        <p14:creationId xmlns="" xmlns:p14="http://schemas.microsoft.com/office/powerpoint/2010/main" val="234370136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21272391">
            <a:off x="254889" y="197715"/>
            <a:ext cx="4248472" cy="1945323"/>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«Развитие муниципальной службы в администрации Октябрьского муниципального района на 2018 год и плановый период 2019-2020годы»</a:t>
            </a:r>
          </a:p>
        </p:txBody>
      </p:sp>
      <p:sp>
        <p:nvSpPr>
          <p:cNvPr id="4" name="Прямоугольник 3"/>
          <p:cNvSpPr/>
          <p:nvPr/>
        </p:nvSpPr>
        <p:spPr>
          <a:xfrm>
            <a:off x="251520" y="2402326"/>
            <a:ext cx="4572000" cy="2062103"/>
          </a:xfrm>
          <a:prstGeom prst="rect">
            <a:avLst/>
          </a:prstGeom>
        </p:spPr>
        <p:txBody>
          <a:bodyPr>
            <a:spAutoFit/>
          </a:bodyPr>
          <a:lstStyle/>
          <a:p>
            <a:r>
              <a:rPr lang="ru-RU" sz="1600" b="1" i="1" dirty="0">
                <a:solidFill>
                  <a:srgbClr val="7030A0"/>
                </a:solidFill>
                <a:latin typeface="Times New Roman" panose="02020603050405020304" pitchFamily="18" charset="0"/>
                <a:cs typeface="Times New Roman" panose="02020603050405020304" pitchFamily="18" charset="0"/>
              </a:rPr>
              <a:t>Целью муниципальной программы </a:t>
            </a:r>
            <a:r>
              <a:rPr lang="ru-RU" sz="1600" b="1" dirty="0">
                <a:solidFill>
                  <a:srgbClr val="7030A0"/>
                </a:solidFill>
                <a:latin typeface="Times New Roman" panose="02020603050405020304" pitchFamily="18" charset="0"/>
                <a:cs typeface="Times New Roman" panose="02020603050405020304" pitchFamily="18" charset="0"/>
              </a:rPr>
              <a:t>является создание условий для развития и совершенствования муниципальной службы в администрации Октябрьского муниципального района</a:t>
            </a:r>
            <a:r>
              <a:rPr lang="ru-RU" sz="1600" b="1" dirty="0">
                <a:solidFill>
                  <a:schemeClr val="accent2"/>
                </a:solidFill>
                <a:latin typeface="Times New Roman" panose="02020603050405020304" pitchFamily="18" charset="0"/>
                <a:cs typeface="Times New Roman" panose="02020603050405020304" pitchFamily="18" charset="0"/>
              </a:rPr>
              <a:t>.</a:t>
            </a:r>
          </a:p>
          <a:p>
            <a:pPr algn="ctr"/>
            <a:r>
              <a:rPr lang="ru-RU" sz="1600" b="1" dirty="0">
                <a:latin typeface="Times New Roman" panose="02020603050405020304" pitchFamily="18" charset="0"/>
                <a:cs typeface="Times New Roman" panose="02020603050405020304" pitchFamily="18" charset="0"/>
              </a:rPr>
              <a:t>Расходы бюджета муниципального образования на реализацию программы на 2018 год составят 50,0 тыс</a:t>
            </a:r>
            <a:r>
              <a:rPr lang="ru-RU" sz="1600" b="1" dirty="0" smtClean="0">
                <a:latin typeface="Times New Roman" panose="02020603050405020304" pitchFamily="18" charset="0"/>
                <a:cs typeface="Times New Roman" panose="02020603050405020304" pitchFamily="18" charset="0"/>
              </a:rPr>
              <a:t>. рублей</a:t>
            </a:r>
            <a:r>
              <a:rPr lang="ru-RU" sz="1600" b="1" dirty="0">
                <a:latin typeface="Times New Roman" panose="02020603050405020304" pitchFamily="18" charset="0"/>
                <a:cs typeface="Times New Roman" panose="02020603050405020304" pitchFamily="18" charset="0"/>
              </a:rPr>
              <a:t>.</a:t>
            </a:r>
          </a:p>
        </p:txBody>
      </p:sp>
      <p:pic>
        <p:nvPicPr>
          <p:cNvPr id="5" name="Рисунок 4" descr="Картинки по запросу картинки муниципальная служба"/>
          <p:cNvPicPr/>
          <p:nvPr/>
        </p:nvPicPr>
        <p:blipFill>
          <a:blip r:embed="rId2">
            <a:extLst>
              <a:ext uri="{28A0092B-C50C-407E-A947-70E740481C1C}">
                <a14:useLocalDpi xmlns="" xmlns:a14="http://schemas.microsoft.com/office/drawing/2010/main" val="0"/>
              </a:ext>
            </a:extLst>
          </a:blip>
          <a:srcRect/>
          <a:stretch>
            <a:fillRect/>
          </a:stretch>
        </p:blipFill>
        <p:spPr bwMode="auto">
          <a:xfrm rot="21287891">
            <a:off x="346528" y="4644985"/>
            <a:ext cx="3962400" cy="18694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prst="softRound"/>
            <a:contourClr>
              <a:srgbClr val="C0C0C0"/>
            </a:contourClr>
          </a:sp3d>
        </p:spPr>
      </p:pic>
      <p:sp>
        <p:nvSpPr>
          <p:cNvPr id="6" name="Прямоугольник 5"/>
          <p:cNvSpPr/>
          <p:nvPr/>
        </p:nvSpPr>
        <p:spPr>
          <a:xfrm rot="375175">
            <a:off x="4820013" y="252858"/>
            <a:ext cx="4140968" cy="19517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«Совершенствование системы бухгалтерского учета и отчетности в муниципальных учреждениях Октябрьского муниципального района на 2018-2020 </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годы»</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4781845" y="2235565"/>
            <a:ext cx="4362155" cy="1384995"/>
          </a:xfrm>
          <a:prstGeom prst="rect">
            <a:avLst/>
          </a:prstGeom>
        </p:spPr>
        <p:txBody>
          <a:bodyPr wrap="square">
            <a:spAutoFit/>
          </a:bodyPr>
          <a:lstStyle/>
          <a:p>
            <a:r>
              <a:rPr lang="ru-RU" sz="1600" b="1" i="1" dirty="0">
                <a:solidFill>
                  <a:srgbClr val="7030A0"/>
                </a:solidFill>
                <a:latin typeface="Times New Roman" panose="02020603050405020304" pitchFamily="18" charset="0"/>
                <a:cs typeface="Times New Roman" panose="02020603050405020304" pitchFamily="18" charset="0"/>
              </a:rPr>
              <a:t>Целью данной программы </a:t>
            </a:r>
            <a:r>
              <a:rPr lang="ru-RU" sz="1600" b="1" dirty="0">
                <a:solidFill>
                  <a:srgbClr val="7030A0"/>
                </a:solidFill>
                <a:latin typeface="Times New Roman" panose="02020603050405020304" pitchFamily="18" charset="0"/>
                <a:cs typeface="Times New Roman" panose="02020603050405020304" pitchFamily="18" charset="0"/>
              </a:rPr>
              <a:t>создание эффективной организации бухгалтерского учета и составления бюджетной отчетности.</a:t>
            </a:r>
          </a:p>
          <a:p>
            <a:pPr algn="ctr"/>
            <a:r>
              <a:rPr lang="ru-RU" sz="1600" b="1" dirty="0">
                <a:latin typeface="Times New Roman" panose="02020603050405020304" pitchFamily="18" charset="0"/>
                <a:cs typeface="Times New Roman" panose="02020603050405020304" pitchFamily="18" charset="0"/>
              </a:rPr>
              <a:t>Расходы на 2018 </a:t>
            </a:r>
            <a:r>
              <a:rPr lang="ru-RU" sz="1600" b="1" dirty="0" smtClean="0">
                <a:latin typeface="Times New Roman" panose="02020603050405020304" pitchFamily="18" charset="0"/>
                <a:cs typeface="Times New Roman" panose="02020603050405020304" pitchFamily="18" charset="0"/>
              </a:rPr>
              <a:t>год </a:t>
            </a:r>
            <a:r>
              <a:rPr lang="ru-RU" sz="1600" b="1" dirty="0">
                <a:latin typeface="Times New Roman" panose="02020603050405020304" pitchFamily="18" charset="0"/>
                <a:cs typeface="Times New Roman" panose="02020603050405020304" pitchFamily="18" charset="0"/>
              </a:rPr>
              <a:t>по данной </a:t>
            </a:r>
            <a:r>
              <a:rPr lang="ru-RU" sz="1600" b="1" dirty="0" smtClean="0">
                <a:latin typeface="Times New Roman" panose="02020603050405020304" pitchFamily="18" charset="0"/>
                <a:cs typeface="Times New Roman" panose="02020603050405020304" pitchFamily="18" charset="0"/>
              </a:rPr>
              <a:t>программе составят 9920,4 тыс. рублей</a:t>
            </a:r>
            <a:r>
              <a:rPr lang="ru-RU" dirty="0" smtClean="0"/>
              <a:t>.</a:t>
            </a:r>
            <a:endParaRPr lang="ru-RU" dirty="0"/>
          </a:p>
        </p:txBody>
      </p:sp>
      <p:pic>
        <p:nvPicPr>
          <p:cNvPr id="8" name="Рисунок 7" descr="Картинки по запросу картинки доходы от аренды земли"/>
          <p:cNvPicPr/>
          <p:nvPr/>
        </p:nvPicPr>
        <p:blipFill>
          <a:blip r:embed="rId3">
            <a:extLst>
              <a:ext uri="{28A0092B-C50C-407E-A947-70E740481C1C}">
                <a14:useLocalDpi xmlns="" xmlns:a14="http://schemas.microsoft.com/office/drawing/2010/main" val="0"/>
              </a:ext>
            </a:extLst>
          </a:blip>
          <a:srcRect/>
          <a:stretch>
            <a:fillRect/>
          </a:stretch>
        </p:blipFill>
        <p:spPr bwMode="auto">
          <a:xfrm rot="191381">
            <a:off x="5043233" y="4004655"/>
            <a:ext cx="3943325" cy="24644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73140078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611561" y="188640"/>
            <a:ext cx="8238292" cy="720080"/>
          </a:xfrm>
          <a:prstGeom prst="ribbon2">
            <a:avLst/>
          </a:prstGeom>
          <a:solidFill>
            <a:schemeClr val="accent2">
              <a:lumMod val="40000"/>
              <a:lumOff val="60000"/>
            </a:schemeClr>
          </a:solidFill>
          <a:ln/>
          <a:effectLst>
            <a:glow rad="139700">
              <a:schemeClr val="accent4">
                <a:satMod val="175000"/>
                <a:alpha val="40000"/>
              </a:schemeClr>
            </a:glow>
            <a:outerShdw blurRad="50800" dist="25000" dir="5400000" rotWithShape="0">
              <a:schemeClr val="accent4">
                <a:shade val="30000"/>
                <a:satMod val="150000"/>
                <a:alpha val="38000"/>
              </a:scheme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ОСНОВНЫЕ  </a:t>
            </a:r>
            <a:r>
              <a:rPr lang="ru-RU" sz="2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ПОНЯТИЯ</a:t>
            </a:r>
          </a:p>
        </p:txBody>
      </p:sp>
      <p:sp>
        <p:nvSpPr>
          <p:cNvPr id="5" name="Прямоугольник 4"/>
          <p:cNvSpPr/>
          <p:nvPr/>
        </p:nvSpPr>
        <p:spPr>
          <a:xfrm>
            <a:off x="1619672" y="1829505"/>
            <a:ext cx="6624736" cy="307777"/>
          </a:xfrm>
          <a:prstGeom prst="rect">
            <a:avLst/>
          </a:prstGeom>
        </p:spPr>
        <p:txBody>
          <a:bodyPr wrap="square">
            <a:spAutoFit/>
          </a:bodyPr>
          <a:lstStyle/>
          <a:p>
            <a:r>
              <a:rPr lang="ru-RU" sz="1400" dirty="0" smtClean="0"/>
              <a:t> </a:t>
            </a:r>
            <a:endParaRPr lang="ru-RU" sz="1400" dirty="0"/>
          </a:p>
        </p:txBody>
      </p:sp>
      <p:pic>
        <p:nvPicPr>
          <p:cNvPr id="9" name="Рисунок 8" descr="http://mewomen.ru/images/2013/10/18/byudjet-semi-sekrety-ekonomii0.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14157">
            <a:off x="7287639" y="2152736"/>
            <a:ext cx="1597208" cy="1643210"/>
          </a:xfrm>
          <a:prstGeom prst="rect">
            <a:avLst/>
          </a:prstGeom>
          <a:noFill/>
          <a:ln>
            <a:noFill/>
          </a:ln>
          <a:effectLst>
            <a:outerShdw blurRad="76200" dir="18900000" sy="23000" kx="-1200000" algn="bl" rotWithShape="0">
              <a:prstClr val="black">
                <a:alpha val="20000"/>
              </a:prstClr>
            </a:outerShdw>
            <a:reflection blurRad="6350" stA="50000" endA="300" endPos="55500" dist="50800" dir="5400000" sy="-100000" algn="bl" rotWithShape="0"/>
          </a:effectLst>
          <a:scene3d>
            <a:camera prst="orthographicFront"/>
            <a:lightRig rig="threePt" dir="t"/>
          </a:scene3d>
          <a:sp3d>
            <a:bevelT/>
          </a:sp3d>
        </p:spPr>
      </p:pic>
      <p:pic>
        <p:nvPicPr>
          <p:cNvPr id="21" name="Рисунок 20" descr="Картинки по запросу картинки на тему консолидированный бюджет"/>
          <p:cNvPicPr/>
          <p:nvPr/>
        </p:nvPicPr>
        <p:blipFill>
          <a:blip r:embed="rId4">
            <a:extLst>
              <a:ext uri="{28A0092B-C50C-407E-A947-70E740481C1C}">
                <a14:useLocalDpi xmlns="" xmlns:a14="http://schemas.microsoft.com/office/drawing/2010/main" val="0"/>
              </a:ext>
            </a:extLst>
          </a:blip>
          <a:srcRect/>
          <a:stretch>
            <a:fillRect/>
          </a:stretch>
        </p:blipFill>
        <p:spPr bwMode="auto">
          <a:xfrm rot="423549">
            <a:off x="7150442" y="4864129"/>
            <a:ext cx="1711558" cy="1584176"/>
          </a:xfrm>
          <a:prstGeom prst="rect">
            <a:avLst/>
          </a:prstGeom>
          <a:noFill/>
          <a:ln>
            <a:noFill/>
          </a:ln>
          <a:effectLst>
            <a:outerShdw blurRad="76200" dir="18900000" sy="23000" kx="-1200000" algn="bl" rotWithShape="0">
              <a:prstClr val="black">
                <a:alpha val="20000"/>
              </a:prstClr>
            </a:outerShdw>
          </a:effectLst>
          <a:scene3d>
            <a:camera prst="orthographicFront"/>
            <a:lightRig rig="threePt" dir="t"/>
          </a:scene3d>
          <a:sp3d>
            <a:bevelT/>
          </a:sp3d>
        </p:spPr>
      </p:pic>
      <p:sp>
        <p:nvSpPr>
          <p:cNvPr id="27" name="Прямоугольник 26"/>
          <p:cNvSpPr/>
          <p:nvPr/>
        </p:nvSpPr>
        <p:spPr>
          <a:xfrm>
            <a:off x="2267744" y="1313685"/>
            <a:ext cx="5040560" cy="853631"/>
          </a:xfrm>
          <a:prstGeom prst="rect">
            <a:avLst/>
          </a:prstGeom>
          <a:solidFill>
            <a:srgbClr val="FFFFCC"/>
          </a:solidFill>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r>
              <a:rPr lang="ru-RU" sz="1600" b="1" i="1" dirty="0">
                <a:solidFill>
                  <a:srgbClr val="0070C0"/>
                </a:solidFill>
                <a:latin typeface="Times New Roman" panose="02020603050405020304" pitchFamily="18" charset="0"/>
                <a:cs typeface="Times New Roman" panose="02020603050405020304" pitchFamily="18" charset="0"/>
              </a:rPr>
              <a:t>Бюджет</a:t>
            </a:r>
            <a:r>
              <a:rPr lang="ru-RU" sz="1400" b="1" dirty="0">
                <a:solidFill>
                  <a:srgbClr val="0070C0"/>
                </a:solidFill>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28" name="Прямоугольник 27"/>
          <p:cNvSpPr/>
          <p:nvPr/>
        </p:nvSpPr>
        <p:spPr>
          <a:xfrm>
            <a:off x="1983972" y="2564904"/>
            <a:ext cx="5184576" cy="902088"/>
          </a:xfrm>
          <a:prstGeom prst="rect">
            <a:avLst/>
          </a:prstGeom>
          <a:solidFill>
            <a:schemeClr val="bg1">
              <a:lumMod val="85000"/>
            </a:schemeClr>
          </a:solidFill>
          <a:scene3d>
            <a:camera prst="orthographicFront"/>
            <a:lightRig rig="threePt" dir="t"/>
          </a:scene3d>
          <a:sp3d>
            <a:bevelT w="152400" h="50800" prst="softRound"/>
          </a:sp3d>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600" b="1" i="1" dirty="0">
                <a:solidFill>
                  <a:srgbClr val="7030A0"/>
                </a:solidFill>
                <a:latin typeface="Times New Roman" panose="02020603050405020304" pitchFamily="18" charset="0"/>
                <a:cs typeface="Times New Roman" panose="02020603050405020304" pitchFamily="18" charset="0"/>
              </a:rPr>
              <a:t>Доходы бюджета </a:t>
            </a:r>
            <a:r>
              <a:rPr lang="ru-RU" sz="1400" b="1" dirty="0">
                <a:solidFill>
                  <a:srgbClr val="7030A0"/>
                </a:solidFill>
                <a:latin typeface="Times New Roman" panose="02020603050405020304" pitchFamily="18" charset="0"/>
                <a:cs typeface="Times New Roman" panose="02020603050405020304" pitchFamily="18" charset="0"/>
              </a:rPr>
              <a:t>- денежные средства поступающие в бюджет</a:t>
            </a:r>
          </a:p>
          <a:p>
            <a:pPr algn="ctr"/>
            <a:r>
              <a:rPr lang="ru-RU" sz="1600" b="1" i="1" dirty="0">
                <a:solidFill>
                  <a:srgbClr val="7030A0"/>
                </a:solidFill>
                <a:latin typeface="Times New Roman" panose="02020603050405020304" pitchFamily="18" charset="0"/>
                <a:cs typeface="Times New Roman" panose="02020603050405020304" pitchFamily="18" charset="0"/>
              </a:rPr>
              <a:t>Расходы бюджета </a:t>
            </a:r>
            <a:r>
              <a:rPr lang="ru-RU" sz="1400" b="1" dirty="0">
                <a:solidFill>
                  <a:srgbClr val="7030A0"/>
                </a:solidFill>
                <a:latin typeface="Times New Roman" panose="02020603050405020304" pitchFamily="18" charset="0"/>
                <a:cs typeface="Times New Roman" panose="02020603050405020304" pitchFamily="18" charset="0"/>
              </a:rPr>
              <a:t>- денежные средства, выплачиваемые из бюджета</a:t>
            </a:r>
          </a:p>
        </p:txBody>
      </p:sp>
      <p:sp>
        <p:nvSpPr>
          <p:cNvPr id="1024" name="Прямоугольник 1023"/>
          <p:cNvSpPr/>
          <p:nvPr/>
        </p:nvSpPr>
        <p:spPr>
          <a:xfrm>
            <a:off x="2915817" y="3645024"/>
            <a:ext cx="4252732" cy="792088"/>
          </a:xfrm>
          <a:prstGeom prst="rect">
            <a:avLst/>
          </a:prstGeom>
          <a:solidFill>
            <a:srgbClr val="FDFBBB"/>
          </a:solidFill>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i="1" dirty="0">
                <a:solidFill>
                  <a:srgbClr val="0070C0"/>
                </a:solidFill>
                <a:latin typeface="Times New Roman" panose="02020603050405020304" pitchFamily="18" charset="0"/>
                <a:cs typeface="Times New Roman" panose="02020603050405020304" pitchFamily="18" charset="0"/>
              </a:rPr>
              <a:t>Доходы = </a:t>
            </a:r>
            <a:r>
              <a:rPr lang="ru-RU" sz="1600" b="1" i="1" dirty="0" smtClean="0">
                <a:solidFill>
                  <a:srgbClr val="0070C0"/>
                </a:solidFill>
                <a:latin typeface="Times New Roman" panose="02020603050405020304" pitchFamily="18" charset="0"/>
                <a:cs typeface="Times New Roman" panose="02020603050405020304" pitchFamily="18" charset="0"/>
              </a:rPr>
              <a:t>расходам</a:t>
            </a:r>
            <a:r>
              <a:rPr lang="ru-RU" sz="1400" b="1" i="1" dirty="0" smtClean="0">
                <a:solidFill>
                  <a:srgbClr val="0070C0"/>
                </a:solidFill>
                <a:latin typeface="Times New Roman" panose="02020603050405020304" pitchFamily="18" charset="0"/>
                <a:cs typeface="Times New Roman" panose="02020603050405020304" pitchFamily="18" charset="0"/>
              </a:rPr>
              <a:t>= </a:t>
            </a:r>
            <a:r>
              <a:rPr lang="ru-RU" sz="1400" b="1" dirty="0">
                <a:solidFill>
                  <a:srgbClr val="0070C0"/>
                </a:solidFill>
                <a:latin typeface="Times New Roman" panose="02020603050405020304" pitchFamily="18" charset="0"/>
                <a:cs typeface="Times New Roman" panose="02020603050405020304" pitchFamily="18" charset="0"/>
              </a:rPr>
              <a:t>сбалансированный бюджет</a:t>
            </a:r>
          </a:p>
          <a:p>
            <a:pPr algn="ctr"/>
            <a:r>
              <a:rPr lang="ru-RU" sz="1600" b="1" i="1" dirty="0">
                <a:solidFill>
                  <a:srgbClr val="0070C0"/>
                </a:solidFill>
                <a:latin typeface="Times New Roman" panose="02020603050405020304" pitchFamily="18" charset="0"/>
                <a:cs typeface="Times New Roman" panose="02020603050405020304" pitchFamily="18" charset="0"/>
              </a:rPr>
              <a:t>Доходы &gt; </a:t>
            </a:r>
            <a:r>
              <a:rPr lang="ru-RU" sz="1600" b="1" i="1" dirty="0" smtClean="0">
                <a:solidFill>
                  <a:srgbClr val="0070C0"/>
                </a:solidFill>
                <a:latin typeface="Times New Roman" panose="02020603050405020304" pitchFamily="18" charset="0"/>
                <a:cs typeface="Times New Roman" panose="02020603050405020304" pitchFamily="18" charset="0"/>
              </a:rPr>
              <a:t>расходов</a:t>
            </a:r>
            <a:r>
              <a:rPr lang="ru-RU" sz="1600" b="1" dirty="0" smtClean="0">
                <a:solidFill>
                  <a:srgbClr val="0070C0"/>
                </a:solidFill>
                <a:latin typeface="Times New Roman" panose="02020603050405020304" pitchFamily="18" charset="0"/>
                <a:cs typeface="Times New Roman" panose="02020603050405020304" pitchFamily="18" charset="0"/>
              </a:rPr>
              <a:t> </a:t>
            </a:r>
            <a:r>
              <a:rPr lang="ru-RU" sz="1400" b="1" dirty="0">
                <a:solidFill>
                  <a:srgbClr val="0070C0"/>
                </a:solidFill>
                <a:latin typeface="Times New Roman" panose="02020603050405020304" pitchFamily="18" charset="0"/>
                <a:cs typeface="Times New Roman" panose="02020603050405020304" pitchFamily="18" charset="0"/>
              </a:rPr>
              <a:t>= профицит </a:t>
            </a:r>
          </a:p>
          <a:p>
            <a:pPr algn="ctr"/>
            <a:r>
              <a:rPr lang="ru-RU" sz="1400" b="1" dirty="0">
                <a:solidFill>
                  <a:srgbClr val="0070C0"/>
                </a:solidFill>
                <a:latin typeface="Times New Roman" panose="02020603050405020304" pitchFamily="18" charset="0"/>
                <a:cs typeface="Times New Roman" panose="02020603050405020304" pitchFamily="18" charset="0"/>
              </a:rPr>
              <a:t> </a:t>
            </a:r>
            <a:r>
              <a:rPr lang="ru-RU" sz="1600" b="1" i="1" dirty="0">
                <a:solidFill>
                  <a:srgbClr val="0070C0"/>
                </a:solidFill>
                <a:latin typeface="Times New Roman" panose="02020603050405020304" pitchFamily="18" charset="0"/>
                <a:cs typeface="Times New Roman" panose="02020603050405020304" pitchFamily="18" charset="0"/>
              </a:rPr>
              <a:t>Доходы </a:t>
            </a:r>
            <a:r>
              <a:rPr lang="en-US" sz="1600" b="1" i="1" dirty="0">
                <a:solidFill>
                  <a:srgbClr val="0070C0"/>
                </a:solidFill>
                <a:latin typeface="Times New Roman" panose="02020603050405020304" pitchFamily="18" charset="0"/>
                <a:cs typeface="Times New Roman" panose="02020603050405020304" pitchFamily="18" charset="0"/>
              </a:rPr>
              <a:t>&lt;</a:t>
            </a:r>
            <a:r>
              <a:rPr lang="ru-RU" sz="1600" b="1" i="1" dirty="0">
                <a:solidFill>
                  <a:srgbClr val="0070C0"/>
                </a:solidFill>
                <a:latin typeface="Times New Roman" panose="02020603050405020304" pitchFamily="18" charset="0"/>
                <a:cs typeface="Times New Roman" panose="02020603050405020304" pitchFamily="18" charset="0"/>
              </a:rPr>
              <a:t> </a:t>
            </a:r>
            <a:r>
              <a:rPr lang="ru-RU" sz="1600" b="1" i="1" dirty="0" smtClean="0">
                <a:solidFill>
                  <a:srgbClr val="0070C0"/>
                </a:solidFill>
                <a:latin typeface="Times New Roman" panose="02020603050405020304" pitchFamily="18" charset="0"/>
                <a:cs typeface="Times New Roman" panose="02020603050405020304" pitchFamily="18" charset="0"/>
              </a:rPr>
              <a:t>расходов</a:t>
            </a:r>
            <a:r>
              <a:rPr lang="ru-RU" sz="1600" b="1" dirty="0" smtClean="0">
                <a:solidFill>
                  <a:srgbClr val="0070C0"/>
                </a:solidFill>
                <a:latin typeface="Times New Roman" panose="02020603050405020304" pitchFamily="18" charset="0"/>
                <a:cs typeface="Times New Roman" panose="02020603050405020304" pitchFamily="18" charset="0"/>
              </a:rPr>
              <a:t> </a:t>
            </a:r>
            <a:r>
              <a:rPr lang="ru-RU" sz="1400" b="1" dirty="0">
                <a:solidFill>
                  <a:srgbClr val="0070C0"/>
                </a:solidFill>
                <a:latin typeface="Times New Roman" panose="02020603050405020304" pitchFamily="18" charset="0"/>
                <a:cs typeface="Times New Roman" panose="02020603050405020304" pitchFamily="18" charset="0"/>
              </a:rPr>
              <a:t>= дефицит</a:t>
            </a:r>
          </a:p>
        </p:txBody>
      </p:sp>
      <p:sp>
        <p:nvSpPr>
          <p:cNvPr id="1025" name="Прямоугольник 1024"/>
          <p:cNvSpPr/>
          <p:nvPr/>
        </p:nvSpPr>
        <p:spPr>
          <a:xfrm>
            <a:off x="2583660" y="4735215"/>
            <a:ext cx="4536504" cy="1804895"/>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i="1" dirty="0" smtClean="0">
                <a:solidFill>
                  <a:srgbClr val="7030A0"/>
                </a:solidFill>
                <a:latin typeface="Times New Roman" panose="02020603050405020304" pitchFamily="18" charset="0"/>
                <a:cs typeface="Times New Roman" panose="02020603050405020304" pitchFamily="18" charset="0"/>
              </a:rPr>
              <a:t>Бюджетный процесс </a:t>
            </a:r>
            <a:r>
              <a:rPr lang="ru-RU" sz="1400" b="1" dirty="0" smtClean="0">
                <a:solidFill>
                  <a:srgbClr val="7030A0"/>
                </a:solidFill>
                <a:latin typeface="Times New Roman" panose="02020603050405020304" pitchFamily="18" charset="0"/>
                <a:cs typeface="Times New Roman" panose="02020603050405020304" pitchFamily="18" charset="0"/>
              </a:rPr>
              <a:t>–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400" b="1" dirty="0">
              <a:solidFill>
                <a:srgbClr val="7030A0"/>
              </a:solidFill>
              <a:latin typeface="Times New Roman" panose="02020603050405020304" pitchFamily="18" charset="0"/>
              <a:cs typeface="Times New Roman" panose="02020603050405020304" pitchFamily="18" charset="0"/>
            </a:endParaRPr>
          </a:p>
        </p:txBody>
      </p:sp>
      <p:pic>
        <p:nvPicPr>
          <p:cNvPr id="36" name="Рисунок 35" descr="http://900igr.net/up/datai/130304/0007-009-.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0357822">
            <a:off x="354148" y="1367141"/>
            <a:ext cx="1802466" cy="1502182"/>
          </a:xfrm>
          <a:prstGeom prst="rect">
            <a:avLst/>
          </a:prstGeom>
          <a:noFill/>
          <a:ln>
            <a:noFill/>
          </a:ln>
          <a:effectLst>
            <a:outerShdw blurRad="76200" dir="18900000" sy="23000" kx="-1200000" algn="bl" rotWithShape="0">
              <a:prstClr val="black">
                <a:alpha val="20000"/>
              </a:prstClr>
            </a:outerShdw>
            <a:reflection blurRad="6350" stA="50000" endA="300" endPos="55000" dir="5400000" sy="-100000" algn="bl" rotWithShape="0"/>
          </a:effectLst>
          <a:scene3d>
            <a:camera prst="orthographicFront"/>
            <a:lightRig rig="threePt" dir="t"/>
          </a:scene3d>
          <a:sp3d>
            <a:bevelT/>
          </a:sp3d>
        </p:spPr>
      </p:pic>
      <p:pic>
        <p:nvPicPr>
          <p:cNvPr id="12" name="Рисунок 11" descr="Картинки по запросу картинки на тему бюджет"/>
          <p:cNvPicPr/>
          <p:nvPr/>
        </p:nvPicPr>
        <p:blipFill>
          <a:blip r:embed="rId6">
            <a:extLst>
              <a:ext uri="{28A0092B-C50C-407E-A947-70E740481C1C}">
                <a14:useLocalDpi xmlns="" xmlns:a14="http://schemas.microsoft.com/office/drawing/2010/main" val="0"/>
              </a:ext>
            </a:extLst>
          </a:blip>
          <a:srcRect/>
          <a:stretch>
            <a:fillRect/>
          </a:stretch>
        </p:blipFill>
        <p:spPr bwMode="auto">
          <a:xfrm rot="20710929">
            <a:off x="557029" y="3711369"/>
            <a:ext cx="2216342" cy="1402168"/>
          </a:xfrm>
          <a:prstGeom prst="rect">
            <a:avLst/>
          </a:prstGeom>
          <a:noFill/>
          <a:ln>
            <a:noFill/>
          </a:ln>
          <a:effectLst>
            <a:outerShdw blurRad="76200" dir="13500000" sy="23000" kx="1200000" algn="br" rotWithShape="0">
              <a:prstClr val="black">
                <a:alpha val="20000"/>
              </a:prstClr>
            </a:outerShdw>
            <a:reflection blurRad="6350" stA="50000" endA="300" endPos="55500" dist="50800" dir="5400000" sy="-100000" algn="bl" rotWithShape="0"/>
          </a:effectLst>
          <a:scene3d>
            <a:camera prst="orthographicFront"/>
            <a:lightRig rig="threePt" dir="t"/>
          </a:scene3d>
          <a:sp3d>
            <a:bevelT w="152400" h="50800" prst="softRound"/>
          </a:sp3d>
        </p:spPr>
      </p:pic>
    </p:spTree>
    <p:extLst>
      <p:ext uri="{BB962C8B-B14F-4D97-AF65-F5344CB8AC3E}">
        <p14:creationId xmlns="" xmlns:p14="http://schemas.microsoft.com/office/powerpoint/2010/main" val="421244600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1318564">
            <a:off x="689980" y="188377"/>
            <a:ext cx="3888432" cy="1668991"/>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«Комплексная </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безопасность  образовательных учреждений на  территории Октябрьского муниципального района </a:t>
            </a:r>
          </a:p>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на 2016-2025 годы»</a:t>
            </a:r>
          </a:p>
        </p:txBody>
      </p:sp>
      <p:sp>
        <p:nvSpPr>
          <p:cNvPr id="6" name="Прямоугольник 5"/>
          <p:cNvSpPr/>
          <p:nvPr/>
        </p:nvSpPr>
        <p:spPr>
          <a:xfrm>
            <a:off x="341784" y="1988840"/>
            <a:ext cx="4572000" cy="3077766"/>
          </a:xfrm>
          <a:prstGeom prst="rect">
            <a:avLst/>
          </a:prstGeom>
        </p:spPr>
        <p:txBody>
          <a:bodyPr>
            <a:spAutoFit/>
          </a:bodyPr>
          <a:lstStyle/>
          <a:p>
            <a:r>
              <a:rPr lang="ru-RU" b="1" i="1" dirty="0">
                <a:solidFill>
                  <a:srgbClr val="7030A0"/>
                </a:solidFill>
                <a:latin typeface="Times New Roman" panose="02020603050405020304" pitchFamily="18" charset="0"/>
                <a:cs typeface="Times New Roman" panose="02020603050405020304" pitchFamily="18" charset="0"/>
              </a:rPr>
              <a:t>Целью программы </a:t>
            </a:r>
            <a:r>
              <a:rPr lang="ru-RU" b="1" dirty="0">
                <a:solidFill>
                  <a:srgbClr val="7030A0"/>
                </a:solidFill>
                <a:latin typeface="Times New Roman" panose="02020603050405020304" pitchFamily="18" charset="0"/>
                <a:cs typeface="Times New Roman" panose="02020603050405020304" pitchFamily="18" charset="0"/>
              </a:rPr>
              <a:t>является создание безопасных и комфортных условий в образовательных учреждениях района, соответствующих требованиям надзорных органов</a:t>
            </a:r>
            <a:r>
              <a:rPr lang="ru-RU" b="1" dirty="0">
                <a:solidFill>
                  <a:srgbClr val="0070C0"/>
                </a:solidFill>
                <a:latin typeface="Times New Roman" panose="02020603050405020304" pitchFamily="18" charset="0"/>
                <a:cs typeface="Times New Roman" panose="02020603050405020304" pitchFamily="18" charset="0"/>
              </a:rPr>
              <a:t>.</a:t>
            </a:r>
          </a:p>
          <a:p>
            <a:pPr algn="ctr"/>
            <a:r>
              <a:rPr lang="ru-RU" sz="1600" b="1" dirty="0">
                <a:latin typeface="Times New Roman" panose="02020603050405020304" pitchFamily="18" charset="0"/>
                <a:cs typeface="Times New Roman" panose="02020603050405020304" pitchFamily="18" charset="0"/>
              </a:rPr>
              <a:t>Расходы бюджета муниципального образования на реализацию программы в 2018 году составят 600 тыс. </a:t>
            </a:r>
            <a:r>
              <a:rPr lang="ru-RU" sz="1600" b="1" dirty="0" smtClean="0">
                <a:latin typeface="Times New Roman" panose="02020603050405020304" pitchFamily="18" charset="0"/>
                <a:cs typeface="Times New Roman" panose="02020603050405020304" pitchFamily="18" charset="0"/>
              </a:rPr>
              <a:t>рублей (</a:t>
            </a:r>
            <a:r>
              <a:rPr lang="ru-RU" sz="1400" b="1" dirty="0" smtClean="0">
                <a:latin typeface="Times New Roman" panose="02020603050405020304" pitchFamily="18" charset="0"/>
                <a:cs typeface="Times New Roman" panose="02020603050405020304" pitchFamily="18" charset="0"/>
              </a:rPr>
              <a:t>установка видеонаблюдения -350,0 тыс. рублей, </a:t>
            </a:r>
            <a:r>
              <a:rPr lang="ru-RU" sz="1400" b="1" dirty="0">
                <a:latin typeface="Times New Roman" panose="02020603050405020304" pitchFamily="18" charset="0"/>
                <a:cs typeface="Times New Roman" panose="02020603050405020304" pitchFamily="18" charset="0"/>
              </a:rPr>
              <a:t>Установка наружного освещения в образовательных учреждениях» на сумму 80 </a:t>
            </a:r>
            <a:r>
              <a:rPr lang="ru-RU" sz="1400" b="1" dirty="0" smtClean="0">
                <a:latin typeface="Times New Roman" panose="02020603050405020304" pitchFamily="18" charset="0"/>
                <a:cs typeface="Times New Roman" panose="02020603050405020304" pitchFamily="18" charset="0"/>
              </a:rPr>
              <a:t>тыс. рублей, </a:t>
            </a:r>
            <a:r>
              <a:rPr lang="ru-RU" sz="1400" b="1" dirty="0">
                <a:latin typeface="Times New Roman" panose="02020603050405020304" pitchFamily="18" charset="0"/>
                <a:cs typeface="Times New Roman" panose="02020603050405020304" pitchFamily="18" charset="0"/>
              </a:rPr>
              <a:t>Установка ограждения по периметру на сумму 170 </a:t>
            </a:r>
            <a:r>
              <a:rPr lang="ru-RU" sz="1400" b="1" dirty="0" smtClean="0">
                <a:latin typeface="Times New Roman" panose="02020603050405020304" pitchFamily="18" charset="0"/>
                <a:cs typeface="Times New Roman" panose="02020603050405020304" pitchFamily="18" charset="0"/>
              </a:rPr>
              <a:t>тыс. рублей)</a:t>
            </a:r>
            <a:endParaRPr lang="ru-RU" sz="1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rot="276686">
            <a:off x="4996356" y="188330"/>
            <a:ext cx="3744416" cy="1703498"/>
          </a:xfrm>
          <a:prstGeom prst="rect">
            <a:avLst/>
          </a:prstGeom>
          <a:scene3d>
            <a:camera prst="orthographicFront"/>
            <a:lightRig rig="flat" dir="tl">
              <a:rot lat="0" lon="0" rev="6600000"/>
            </a:lightRig>
          </a:scene3d>
          <a:sp3d>
            <a:bevelT prst="angle"/>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«Профилактика терроризма и экстремизма на территории муниципального образования «Октябрьский муниципальный район» на 2017-2018 годы»</a:t>
            </a:r>
          </a:p>
        </p:txBody>
      </p:sp>
      <p:pic>
        <p:nvPicPr>
          <p:cNvPr id="8" name="Picture 5" descr="https://im3-tub-ru.yandex.net/i?id=fe34a297c91003067ba1a3837f1a5bfe&amp;n=33&amp;h=215&amp;w=360"/>
          <p:cNvPicPr>
            <a:picLocks noChangeAspect="1" noChangeArrowheads="1"/>
          </p:cNvPicPr>
          <p:nvPr/>
        </p:nvPicPr>
        <p:blipFill>
          <a:blip r:embed="rId2"/>
          <a:srcRect/>
          <a:stretch>
            <a:fillRect/>
          </a:stretch>
        </p:blipFill>
        <p:spPr bwMode="auto">
          <a:xfrm>
            <a:off x="341784" y="4725144"/>
            <a:ext cx="7182544" cy="21328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Прямоугольник 8"/>
          <p:cNvSpPr/>
          <p:nvPr/>
        </p:nvSpPr>
        <p:spPr>
          <a:xfrm>
            <a:off x="5344573" y="1988840"/>
            <a:ext cx="3774295" cy="3016210"/>
          </a:xfrm>
          <a:prstGeom prst="rect">
            <a:avLst/>
          </a:prstGeom>
        </p:spPr>
        <p:txBody>
          <a:bodyPr wrap="square">
            <a:spAutoFit/>
          </a:bodyPr>
          <a:lstStyle/>
          <a:p>
            <a:r>
              <a:rPr lang="ru-RU" b="1" i="1" dirty="0">
                <a:solidFill>
                  <a:srgbClr val="7030A0"/>
                </a:solidFill>
                <a:latin typeface="Times New Roman" panose="02020603050405020304" pitchFamily="18" charset="0"/>
                <a:cs typeface="Times New Roman" panose="02020603050405020304" pitchFamily="18" charset="0"/>
              </a:rPr>
              <a:t>Целью программы </a:t>
            </a:r>
            <a:r>
              <a:rPr lang="ru-RU" b="1" dirty="0">
                <a:solidFill>
                  <a:srgbClr val="7030A0"/>
                </a:solidFill>
                <a:latin typeface="Times New Roman" panose="02020603050405020304" pitchFamily="18" charset="0"/>
                <a:cs typeface="Times New Roman" panose="02020603050405020304" pitchFamily="18" charset="0"/>
              </a:rPr>
              <a:t>является организация эффективной деятельности профилактики и предупреждения террористических и экстремистских проявлений на территории района</a:t>
            </a:r>
            <a:r>
              <a:rPr lang="ru-RU" dirty="0">
                <a:latin typeface="Times New Roman" panose="02020603050405020304" pitchFamily="18" charset="0"/>
                <a:cs typeface="Times New Roman" panose="02020603050405020304" pitchFamily="18" charset="0"/>
              </a:rPr>
              <a:t>.</a:t>
            </a:r>
          </a:p>
          <a:p>
            <a:pPr algn="ctr"/>
            <a:r>
              <a:rPr lang="ru-RU" sz="1600" b="1" dirty="0">
                <a:latin typeface="Times New Roman" panose="02020603050405020304" pitchFamily="18" charset="0"/>
                <a:cs typeface="Times New Roman" panose="02020603050405020304" pitchFamily="18" charset="0"/>
              </a:rPr>
              <a:t>Расходы бюджета муниципального образования на реализацию программы в 2018 году составят 50,0 </a:t>
            </a:r>
            <a:r>
              <a:rPr lang="ru-RU" sz="1600" b="1" dirty="0" err="1">
                <a:latin typeface="Times New Roman" panose="02020603050405020304" pitchFamily="18" charset="0"/>
                <a:cs typeface="Times New Roman" panose="02020603050405020304" pitchFamily="18" charset="0"/>
              </a:rPr>
              <a:t>тыс.рублей</a:t>
            </a:r>
            <a:r>
              <a:rPr lang="ru-RU" sz="1600" b="1"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34918431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rot="428716">
            <a:off x="5027066" y="327595"/>
            <a:ext cx="3888432" cy="2005839"/>
          </a:xfrm>
          <a:prstGeom prst="rect">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Муниципальная программа "Развитие и поддержка малого и среднего предпринимательства на территории муниципального образования "Октябрьский муниципальный район" на  2017-2019  года"</a:t>
            </a:r>
          </a:p>
        </p:txBody>
      </p:sp>
      <p:sp>
        <p:nvSpPr>
          <p:cNvPr id="8" name="Прямоугольник 7"/>
          <p:cNvSpPr/>
          <p:nvPr/>
        </p:nvSpPr>
        <p:spPr>
          <a:xfrm>
            <a:off x="5035917" y="2337918"/>
            <a:ext cx="3888432" cy="923330"/>
          </a:xfrm>
          <a:prstGeom prst="rect">
            <a:avLst/>
          </a:prstGeom>
        </p:spPr>
        <p:txBody>
          <a:bodyPr wrap="square">
            <a:spAutoFit/>
          </a:bodyPr>
          <a:lstStyle/>
          <a:p>
            <a:r>
              <a:rPr lang="ru-RU" b="1" i="1" dirty="0">
                <a:solidFill>
                  <a:srgbClr val="7030A0"/>
                </a:solidFill>
                <a:latin typeface="Times New Roman" pitchFamily="18" charset="0"/>
                <a:ea typeface="Calibri" pitchFamily="34" charset="0"/>
                <a:cs typeface="Times New Roman" pitchFamily="18" charset="0"/>
              </a:rPr>
              <a:t>Цель программы</a:t>
            </a:r>
            <a:r>
              <a:rPr lang="ru-RU" b="1" dirty="0">
                <a:solidFill>
                  <a:srgbClr val="7030A0"/>
                </a:solidFill>
                <a:latin typeface="Times New Roman" pitchFamily="18" charset="0"/>
                <a:ea typeface="Calibri" pitchFamily="34" charset="0"/>
                <a:cs typeface="Times New Roman" pitchFamily="18" charset="0"/>
              </a:rPr>
              <a:t> - оказание поддержки субъектам малого и среднего предпринимательства</a:t>
            </a:r>
            <a:endParaRPr lang="ru-RU" b="1" dirty="0">
              <a:solidFill>
                <a:srgbClr val="7030A0"/>
              </a:solidFill>
            </a:endParaRPr>
          </a:p>
        </p:txBody>
      </p:sp>
      <p:sp>
        <p:nvSpPr>
          <p:cNvPr id="9" name="Прямоугольник 8"/>
          <p:cNvSpPr/>
          <p:nvPr/>
        </p:nvSpPr>
        <p:spPr>
          <a:xfrm>
            <a:off x="5004048" y="3412952"/>
            <a:ext cx="3968783" cy="1200329"/>
          </a:xfrm>
          <a:prstGeom prst="rect">
            <a:avLst/>
          </a:prstGeom>
        </p:spPr>
        <p:txBody>
          <a:bodyPr wrap="square">
            <a:spAutoFit/>
          </a:bodyPr>
          <a:lstStyle/>
          <a:p>
            <a:pPr algn="ctr"/>
            <a:r>
              <a:rPr lang="ru-RU" b="1" dirty="0">
                <a:latin typeface="Times New Roman" pitchFamily="18" charset="0"/>
                <a:cs typeface="Times New Roman" pitchFamily="18" charset="0"/>
              </a:rPr>
              <a:t>Расходы бюджета муниципального образования на реализацию программы в 2018 году составят 40 тыс. рублей</a:t>
            </a:r>
          </a:p>
        </p:txBody>
      </p:sp>
      <p:pic>
        <p:nvPicPr>
          <p:cNvPr id="10" name="Рисунок 9" descr="Картинки по запросу картинки Развитие и поддержка малого и среднего предпринимательства"/>
          <p:cNvPicPr/>
          <p:nvPr/>
        </p:nvPicPr>
        <p:blipFill>
          <a:blip r:embed="rId2">
            <a:extLst>
              <a:ext uri="{28A0092B-C50C-407E-A947-70E740481C1C}">
                <a14:useLocalDpi xmlns="" xmlns:a14="http://schemas.microsoft.com/office/drawing/2010/main" val="0"/>
              </a:ext>
            </a:extLst>
          </a:blip>
          <a:srcRect/>
          <a:stretch>
            <a:fillRect/>
          </a:stretch>
        </p:blipFill>
        <p:spPr bwMode="auto">
          <a:xfrm>
            <a:off x="5131972" y="4868501"/>
            <a:ext cx="3642002" cy="16557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Прямоугольник 1"/>
          <p:cNvSpPr/>
          <p:nvPr/>
        </p:nvSpPr>
        <p:spPr>
          <a:xfrm rot="21286644">
            <a:off x="628294" y="227535"/>
            <a:ext cx="4032448" cy="2088531"/>
          </a:xfrm>
          <a:prstGeom prst="rect">
            <a:avLst/>
          </a:prstGeom>
          <a:effectLst>
            <a:outerShdw blurRad="40000" dist="20000" dir="5400000" rotWithShape="0">
              <a:srgbClr val="000000">
                <a:alpha val="38000"/>
              </a:srgbClr>
            </a:outerShdw>
            <a:reflection blurRad="6350" stA="50000" endA="300" endPos="38500" dist="50800" dir="5400000" sy="-100000" algn="bl" rotWithShape="0"/>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«Устойчивое развитие сельских территорий на 2014-2017 годы и на период до 2020 года»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1" name="Прямоугольник 10"/>
          <p:cNvSpPr/>
          <p:nvPr/>
        </p:nvSpPr>
        <p:spPr>
          <a:xfrm>
            <a:off x="557661" y="2495259"/>
            <a:ext cx="4572000" cy="2308324"/>
          </a:xfrm>
          <a:prstGeom prst="rect">
            <a:avLst/>
          </a:prstGeom>
        </p:spPr>
        <p:txBody>
          <a:bodyPr>
            <a:spAutoFit/>
          </a:bodyPr>
          <a:lstStyle/>
          <a:p>
            <a:r>
              <a:rPr lang="ru-RU" b="1" i="1" dirty="0">
                <a:solidFill>
                  <a:srgbClr val="7030A0"/>
                </a:solidFill>
                <a:latin typeface="Times New Roman" panose="02020603050405020304" pitchFamily="18" charset="0"/>
                <a:cs typeface="Times New Roman" panose="02020603050405020304" pitchFamily="18" charset="0"/>
              </a:rPr>
              <a:t>Целью программы</a:t>
            </a:r>
            <a:r>
              <a:rPr lang="ru-RU" b="1" dirty="0">
                <a:solidFill>
                  <a:srgbClr val="7030A0"/>
                </a:solidFill>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 удовлетворение </a:t>
            </a:r>
            <a:r>
              <a:rPr lang="ru-RU" b="1" dirty="0">
                <a:solidFill>
                  <a:srgbClr val="7030A0"/>
                </a:solidFill>
                <a:latin typeface="Times New Roman" panose="02020603050405020304" pitchFamily="18" charset="0"/>
                <a:cs typeface="Times New Roman" panose="02020603050405020304" pitchFamily="18" charset="0"/>
              </a:rPr>
              <a:t>потребностей сельского населения, в том числе молодых семей и молодых специалистов, в благоустроенном жилье</a:t>
            </a:r>
            <a:r>
              <a:rPr lang="ru-RU" b="1" dirty="0" smtClean="0">
                <a:solidFill>
                  <a:srgbClr val="7030A0"/>
                </a:solidFill>
                <a:latin typeface="Times New Roman" panose="02020603050405020304" pitchFamily="18" charset="0"/>
                <a:cs typeface="Times New Roman" panose="02020603050405020304" pitchFamily="18" charset="0"/>
              </a:rPr>
              <a:t>»</a:t>
            </a:r>
          </a:p>
          <a:p>
            <a:endParaRPr lang="ru-RU" dirty="0"/>
          </a:p>
          <a:p>
            <a:pPr algn="ctr"/>
            <a:r>
              <a:rPr lang="ru-RU" b="1" dirty="0" smtClean="0">
                <a:latin typeface="Times New Roman" panose="02020603050405020304" pitchFamily="18" charset="0"/>
                <a:cs typeface="Times New Roman" panose="02020603050405020304" pitchFamily="18" charset="0"/>
              </a:rPr>
              <a:t>Расходы </a:t>
            </a:r>
            <a:r>
              <a:rPr lang="ru-RU" b="1" dirty="0">
                <a:latin typeface="Times New Roman" panose="02020603050405020304" pitchFamily="18" charset="0"/>
                <a:cs typeface="Times New Roman" panose="02020603050405020304" pitchFamily="18" charset="0"/>
              </a:rPr>
              <a:t>бюджета муниципального образования на реализацию программы в 2018 году составят 300 тыс. рублей</a:t>
            </a:r>
            <a:r>
              <a:rPr lang="ru-RU" dirty="0"/>
              <a:t>.</a:t>
            </a:r>
          </a:p>
        </p:txBody>
      </p:sp>
      <p:pic>
        <p:nvPicPr>
          <p:cNvPr id="12" name="Рисунок 11" descr="Картинки по запросу картинки предоставление молодым семьям жилье"/>
          <p:cNvPicPr/>
          <p:nvPr/>
        </p:nvPicPr>
        <p:blipFill>
          <a:blip r:embed="rId3">
            <a:extLst>
              <a:ext uri="{28A0092B-C50C-407E-A947-70E740481C1C}">
                <a14:useLocalDpi xmlns="" xmlns:a14="http://schemas.microsoft.com/office/drawing/2010/main" val="0"/>
              </a:ext>
            </a:extLst>
          </a:blip>
          <a:srcRect/>
          <a:stretch>
            <a:fillRect/>
          </a:stretch>
        </p:blipFill>
        <p:spPr bwMode="auto">
          <a:xfrm>
            <a:off x="749545" y="4847870"/>
            <a:ext cx="3772597" cy="16709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91796526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335793"/>
            <a:ext cx="8208912" cy="2062103"/>
          </a:xfrm>
          <a:prstGeom prst="rect">
            <a:avLst/>
          </a:prstGeom>
        </p:spPr>
        <p:txBody>
          <a:bodyPr wrap="square">
            <a:spAutoFit/>
          </a:bodyPr>
          <a:lstStyle/>
          <a:p>
            <a:r>
              <a:rPr lang="ru-RU" sz="1600" b="1" i="1" dirty="0">
                <a:solidFill>
                  <a:srgbClr val="7030A0"/>
                </a:solidFill>
                <a:latin typeface="Times New Roman" panose="02020603050405020304" pitchFamily="18" charset="0"/>
                <a:cs typeface="Times New Roman" panose="02020603050405020304" pitchFamily="18" charset="0"/>
              </a:rPr>
              <a:t>Целью программы </a:t>
            </a:r>
            <a:r>
              <a:rPr lang="ru-RU" sz="1600" b="1" dirty="0" smtClean="0">
                <a:solidFill>
                  <a:srgbClr val="7030A0"/>
                </a:solidFill>
                <a:latin typeface="Times New Roman" panose="02020603050405020304" pitchFamily="18" charset="0"/>
                <a:cs typeface="Times New Roman" panose="02020603050405020304" pitchFamily="18" charset="0"/>
              </a:rPr>
              <a:t>- содержание </a:t>
            </a:r>
            <a:r>
              <a:rPr lang="ru-RU" sz="1600" b="1" dirty="0">
                <a:solidFill>
                  <a:srgbClr val="7030A0"/>
                </a:solidFill>
                <a:latin typeface="Times New Roman" panose="02020603050405020304" pitchFamily="18" charset="0"/>
                <a:cs typeface="Times New Roman" panose="02020603050405020304" pitchFamily="18" charset="0"/>
              </a:rPr>
              <a:t>и ремонт автомобильных дорог общего пользования </a:t>
            </a:r>
            <a:r>
              <a:rPr lang="ru-RU" sz="1600" b="1" dirty="0" smtClean="0">
                <a:solidFill>
                  <a:srgbClr val="7030A0"/>
                </a:solidFill>
                <a:latin typeface="Times New Roman" panose="02020603050405020304" pitchFamily="18" charset="0"/>
                <a:cs typeface="Times New Roman" panose="02020603050405020304" pitchFamily="18" charset="0"/>
              </a:rPr>
              <a:t>Октябрьского </a:t>
            </a:r>
            <a:r>
              <a:rPr lang="ru-RU" sz="1600" b="1" dirty="0">
                <a:solidFill>
                  <a:srgbClr val="7030A0"/>
                </a:solidFill>
                <a:latin typeface="Times New Roman" panose="02020603050405020304" pitchFamily="18" charset="0"/>
                <a:cs typeface="Times New Roman" panose="02020603050405020304" pitchFamily="18" charset="0"/>
              </a:rPr>
              <a:t>муниципального района, сокращение количества лиц, погибших в результате дорожно-транспортных происшествий, общего количества дорожно-транспортных происшествий с пострадавшими, профилактика детского дорожно-транспортного травматизма и  </a:t>
            </a:r>
            <a:r>
              <a:rPr lang="ru-RU" sz="1600" dirty="0">
                <a:solidFill>
                  <a:srgbClr val="7030A0"/>
                </a:solidFill>
                <a:latin typeface="Times New Roman" panose="02020603050405020304" pitchFamily="18" charset="0"/>
                <a:cs typeface="Times New Roman" panose="02020603050405020304" pitchFamily="18" charset="0"/>
              </a:rPr>
              <a:t>п</a:t>
            </a:r>
            <a:r>
              <a:rPr lang="ru-RU" sz="1600" b="1" dirty="0">
                <a:solidFill>
                  <a:srgbClr val="7030A0"/>
                </a:solidFill>
                <a:latin typeface="Times New Roman" panose="02020603050405020304" pitchFamily="18" charset="0"/>
                <a:cs typeface="Times New Roman" panose="02020603050405020304" pitchFamily="18" charset="0"/>
              </a:rPr>
              <a:t>овышение</a:t>
            </a:r>
            <a:r>
              <a:rPr lang="ru-RU" sz="1600" dirty="0">
                <a:solidFill>
                  <a:srgbClr val="7030A0"/>
                </a:solidFill>
                <a:latin typeface="Times New Roman" panose="02020603050405020304" pitchFamily="18" charset="0"/>
                <a:cs typeface="Times New Roman" panose="02020603050405020304" pitchFamily="18" charset="0"/>
              </a:rPr>
              <a:t> </a:t>
            </a:r>
            <a:r>
              <a:rPr lang="ru-RU" sz="1600" b="1" dirty="0">
                <a:solidFill>
                  <a:srgbClr val="7030A0"/>
                </a:solidFill>
                <a:latin typeface="Times New Roman" panose="02020603050405020304" pitchFamily="18" charset="0"/>
                <a:cs typeface="Times New Roman" panose="02020603050405020304" pitchFamily="18" charset="0"/>
              </a:rPr>
              <a:t>эффективности транспортного обслуживания населения</a:t>
            </a:r>
            <a:r>
              <a:rPr lang="ru-RU" sz="1600" dirty="0" smtClean="0">
                <a:solidFill>
                  <a:srgbClr val="7030A0"/>
                </a:solidFill>
                <a:latin typeface="Times New Roman" panose="02020603050405020304" pitchFamily="18" charset="0"/>
                <a:cs typeface="Times New Roman" panose="02020603050405020304" pitchFamily="18" charset="0"/>
              </a:rPr>
              <a:t>.</a:t>
            </a:r>
            <a:endParaRPr lang="ru-RU" sz="1600" dirty="0">
              <a:solidFill>
                <a:srgbClr val="7030A0"/>
              </a:solidFill>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Расходы бюджета муниципального образования на реализацию программы в 2018 году составят 3537,9 тыс. рублей. </a:t>
            </a:r>
            <a:endParaRPr lang="ru-RU" sz="1600"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 xmlns:p14="http://schemas.microsoft.com/office/powerpoint/2010/main" val="1910748587"/>
              </p:ext>
            </p:extLst>
          </p:nvPr>
        </p:nvGraphicFramePr>
        <p:xfrm>
          <a:off x="611560" y="3474878"/>
          <a:ext cx="6096000" cy="313824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5" descr="https://im1-tub-ru.yandex.net/i?id=e21285379ef0383d583e9c171fd7ed61&amp;n=33&amp;h=215&amp;w=314"/>
          <p:cNvPicPr>
            <a:picLocks noChangeAspect="1" noChangeArrowheads="1"/>
          </p:cNvPicPr>
          <p:nvPr/>
        </p:nvPicPr>
        <p:blipFill>
          <a:blip r:embed="rId4"/>
          <a:srcRect/>
          <a:stretch>
            <a:fillRect/>
          </a:stretch>
        </p:blipFill>
        <p:spPr bwMode="auto">
          <a:xfrm rot="748669">
            <a:off x="6599040" y="3577008"/>
            <a:ext cx="2241163" cy="1152846"/>
          </a:xfrm>
          <a:prstGeom prst="rect">
            <a:avLst/>
          </a:prstGeom>
          <a:noFill/>
        </p:spPr>
      </p:pic>
      <p:pic>
        <p:nvPicPr>
          <p:cNvPr id="7" name="Рисунок 6" descr="Картинки по запросу картинки дорожный фонд"/>
          <p:cNvPicPr/>
          <p:nvPr/>
        </p:nvPicPr>
        <p:blipFill>
          <a:blip r:embed="rId5">
            <a:extLst>
              <a:ext uri="{28A0092B-C50C-407E-A947-70E740481C1C}">
                <a14:useLocalDpi xmlns="" xmlns:a14="http://schemas.microsoft.com/office/drawing/2010/main" val="0"/>
              </a:ext>
            </a:extLst>
          </a:blip>
          <a:srcRect/>
          <a:stretch>
            <a:fillRect/>
          </a:stretch>
        </p:blipFill>
        <p:spPr bwMode="auto">
          <a:xfrm>
            <a:off x="6012160" y="4958355"/>
            <a:ext cx="2466975" cy="1847850"/>
          </a:xfrm>
          <a:prstGeom prst="rect">
            <a:avLst/>
          </a:prstGeom>
          <a:noFill/>
          <a:ln>
            <a:noFill/>
          </a:ln>
          <a:effectLst>
            <a:outerShdw blurRad="76200" dir="18900000" sy="23000" kx="-1200000" algn="bl" rotWithShape="0">
              <a:prstClr val="black">
                <a:alpha val="20000"/>
              </a:prstClr>
            </a:outerShdw>
          </a:effectLst>
          <a:scene3d>
            <a:camera prst="orthographicFront"/>
            <a:lightRig rig="threePt" dir="t"/>
          </a:scene3d>
          <a:sp3d>
            <a:bevelT/>
          </a:sp3d>
        </p:spPr>
      </p:pic>
      <p:sp>
        <p:nvSpPr>
          <p:cNvPr id="6" name="Прямоугольник 5"/>
          <p:cNvSpPr/>
          <p:nvPr/>
        </p:nvSpPr>
        <p:spPr>
          <a:xfrm>
            <a:off x="683568" y="116632"/>
            <a:ext cx="7992888" cy="923330"/>
          </a:xfrm>
          <a:prstGeom prst="rect">
            <a:avLst/>
          </a:prstGeom>
        </p:spPr>
        <p:txBody>
          <a:bodyPr wrap="square">
            <a:spAutoFit/>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«Комплексное развитие транспортной инфраструктуры в муниципальном образовании «Октябрьский муниципальный район» на 2017-2019 годы»   </a:t>
            </a:r>
          </a:p>
        </p:txBody>
      </p:sp>
    </p:spTree>
    <p:extLst>
      <p:ext uri="{BB962C8B-B14F-4D97-AF65-F5344CB8AC3E}">
        <p14:creationId xmlns="" xmlns:p14="http://schemas.microsoft.com/office/powerpoint/2010/main" val="301183502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844824"/>
            <a:ext cx="7560840" cy="2031325"/>
          </a:xfrm>
          <a:prstGeom prst="rect">
            <a:avLst/>
          </a:prstGeom>
        </p:spPr>
        <p:txBody>
          <a:bodyPr wrap="square">
            <a:spAutoFit/>
          </a:bodyPr>
          <a:lstStyle/>
          <a:p>
            <a:r>
              <a:rPr lang="ru-RU" b="1" i="1" dirty="0">
                <a:solidFill>
                  <a:srgbClr val="7030A0"/>
                </a:solidFill>
                <a:latin typeface="Times New Roman" panose="02020603050405020304" pitchFamily="18" charset="0"/>
                <a:cs typeface="Times New Roman" panose="02020603050405020304" pitchFamily="18" charset="0"/>
              </a:rPr>
              <a:t>Целью данной программы </a:t>
            </a:r>
            <a:r>
              <a:rPr lang="ru-RU" b="1" dirty="0" smtClean="0">
                <a:solidFill>
                  <a:srgbClr val="7030A0"/>
                </a:solidFill>
                <a:latin typeface="Times New Roman" panose="02020603050405020304" pitchFamily="18" charset="0"/>
                <a:cs typeface="Times New Roman" panose="02020603050405020304" pitchFamily="18" charset="0"/>
              </a:rPr>
              <a:t>- повышение </a:t>
            </a:r>
            <a:r>
              <a:rPr lang="ru-RU" b="1" dirty="0">
                <a:solidFill>
                  <a:srgbClr val="7030A0"/>
                </a:solidFill>
                <a:latin typeface="Times New Roman" panose="02020603050405020304" pitchFamily="18" charset="0"/>
                <a:cs typeface="Times New Roman" panose="02020603050405020304" pitchFamily="18" charset="0"/>
              </a:rPr>
              <a:t>уровня безопасности служащих в администрации и разработка и реализация мероприятий по приведению условий труда в соответствии с нормативными требованиями охраны труда</a:t>
            </a:r>
            <a:r>
              <a:rPr lang="ru-RU" b="1" dirty="0" smtClean="0">
                <a:solidFill>
                  <a:srgbClr val="7030A0"/>
                </a:solidFill>
                <a:latin typeface="Times New Roman" panose="02020603050405020304" pitchFamily="18" charset="0"/>
                <a:cs typeface="Times New Roman" panose="02020603050405020304" pitchFamily="18" charset="0"/>
              </a:rPr>
              <a:t>.</a:t>
            </a:r>
          </a:p>
          <a:p>
            <a:endParaRPr lang="ru-RU" b="1" dirty="0">
              <a:solidFill>
                <a:srgbClr val="7030A0"/>
              </a:solidFill>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Расходы по данной программе составят на 2018 год составят 290,0 тыс</a:t>
            </a:r>
            <a:r>
              <a:rPr lang="ru-RU" b="1" dirty="0" smtClean="0">
                <a:latin typeface="Times New Roman" panose="02020603050405020304" pitchFamily="18" charset="0"/>
                <a:cs typeface="Times New Roman" panose="02020603050405020304" pitchFamily="18" charset="0"/>
              </a:rPr>
              <a:t>. рублей</a:t>
            </a:r>
            <a:r>
              <a:rPr lang="ru-RU" b="1" dirty="0">
                <a:latin typeface="Times New Roman" panose="02020603050405020304" pitchFamily="18" charset="0"/>
                <a:cs typeface="Times New Roman" panose="02020603050405020304" pitchFamily="18" charset="0"/>
              </a:rPr>
              <a:t>.</a:t>
            </a:r>
          </a:p>
        </p:txBody>
      </p:sp>
      <p:pic>
        <p:nvPicPr>
          <p:cNvPr id="4" name="Рисунок 3" descr="Картинки по запросу картинки охрана труда"/>
          <p:cNvPicPr/>
          <p:nvPr/>
        </p:nvPicPr>
        <p:blipFill>
          <a:blip r:embed="rId2">
            <a:extLst>
              <a:ext uri="{28A0092B-C50C-407E-A947-70E740481C1C}">
                <a14:useLocalDpi xmlns="" xmlns:a14="http://schemas.microsoft.com/office/drawing/2010/main" val="0"/>
              </a:ext>
            </a:extLst>
          </a:blip>
          <a:srcRect/>
          <a:stretch>
            <a:fillRect/>
          </a:stretch>
        </p:blipFill>
        <p:spPr bwMode="auto">
          <a:xfrm>
            <a:off x="1403648" y="4005064"/>
            <a:ext cx="6480720" cy="23042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67544" y="260648"/>
            <a:ext cx="8136904" cy="923330"/>
          </a:xfrm>
          <a:prstGeom prst="rect">
            <a:avLst/>
          </a:prstGeom>
        </p:spPr>
        <p:txBody>
          <a:bodyPr wrap="square">
            <a:spAutoFit/>
          </a:bodyPr>
          <a:lstStyle/>
          <a:p>
            <a:pPr algn="ctr" fontAlgn="b"/>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Муниципальная программа «Организация охраны труда в администрации Октябрьского муниципального района на 2018 год и плановый период 2019 и 2020 годов»</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885860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4834" y="322631"/>
            <a:ext cx="6347125" cy="432048"/>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100000" t="100000"/>
            </a:path>
            <a:tileRect r="-100000" b="-100000"/>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НЕПРОГРАММНЫЕ РАСХОДЫ</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787207989"/>
              </p:ext>
            </p:extLst>
          </p:nvPr>
        </p:nvGraphicFramePr>
        <p:xfrm>
          <a:off x="1086120" y="908719"/>
          <a:ext cx="5328592" cy="5333615"/>
        </p:xfrm>
        <a:graphic>
          <a:graphicData uri="http://schemas.openxmlformats.org/drawingml/2006/table">
            <a:tbl>
              <a:tblPr>
                <a:tableStyleId>{69C7853C-536D-4A76-A0AE-DD22124D55A5}</a:tableStyleId>
              </a:tblPr>
              <a:tblGrid>
                <a:gridCol w="4462726"/>
                <a:gridCol w="865866"/>
              </a:tblGrid>
              <a:tr h="405537">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Наименование</a:t>
                      </a:r>
                      <a:endParaRPr lang="ru-RU" sz="1200" b="0" i="0" u="none" strike="noStrike" dirty="0">
                        <a:effectLst/>
                        <a:latin typeface="Times New Roman" panose="02020603050405020304" pitchFamily="18" charset="0"/>
                        <a:cs typeface="Times New Roman" panose="02020603050405020304" pitchFamily="18" charset="0"/>
                      </a:endParaRPr>
                    </a:p>
                  </a:txBody>
                  <a:tcPr marL="3129" marR="3129" marT="3129" marB="0" anchor="ct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2018</a:t>
                      </a:r>
                      <a:endParaRPr lang="ru-RU" sz="1200" b="0" i="0" u="none" strike="noStrike">
                        <a:effectLst/>
                        <a:latin typeface="Times New Roman" panose="02020603050405020304" pitchFamily="18" charset="0"/>
                        <a:cs typeface="Times New Roman" panose="02020603050405020304" pitchFamily="18" charset="0"/>
                      </a:endParaRPr>
                    </a:p>
                  </a:txBody>
                  <a:tcPr marL="3129" marR="3129" marT="3129" marB="0"/>
                </a:tc>
              </a:tr>
              <a:tr h="185196">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ct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tc>
              </a:tr>
              <a:tr h="175834">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Непрограммные </a:t>
                      </a:r>
                      <a:r>
                        <a:rPr lang="ru-RU" sz="1200" b="1" u="none" strike="noStrike" dirty="0" smtClean="0">
                          <a:effectLst/>
                          <a:latin typeface="Times New Roman" panose="02020603050405020304" pitchFamily="18" charset="0"/>
                          <a:cs typeface="Times New Roman" panose="02020603050405020304" pitchFamily="18" charset="0"/>
                        </a:rPr>
                        <a:t>расходы </a:t>
                      </a:r>
                      <a:r>
                        <a:rPr lang="ru-RU" sz="1200" b="1" u="none" strike="noStrike" dirty="0">
                          <a:effectLst/>
                          <a:latin typeface="Times New Roman" panose="02020603050405020304" pitchFamily="18" charset="0"/>
                          <a:cs typeface="Times New Roman" panose="02020603050405020304" pitchFamily="18" charset="0"/>
                        </a:rPr>
                        <a:t>всего</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b="1" u="none" strike="noStrike" dirty="0">
                          <a:effectLst/>
                          <a:latin typeface="Times New Roman" panose="02020603050405020304" pitchFamily="18" charset="0"/>
                          <a:cs typeface="Times New Roman" panose="02020603050405020304" pitchFamily="18" charset="0"/>
                        </a:rPr>
                        <a:t>48 610,90</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tc>
              </a:tr>
              <a:tr h="521588">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Обеспечение функционирования высшего должностного лица </a:t>
                      </a:r>
                      <a:r>
                        <a:rPr lang="ru-RU" sz="1200" u="none" strike="noStrike" dirty="0" smtClean="0">
                          <a:effectLst/>
                          <a:latin typeface="Times New Roman" panose="02020603050405020304" pitchFamily="18" charset="0"/>
                          <a:cs typeface="Times New Roman" panose="02020603050405020304" pitchFamily="18" charset="0"/>
                        </a:rPr>
                        <a:t> </a:t>
                      </a:r>
                      <a:r>
                        <a:rPr lang="ru-RU" sz="1200" u="none" strike="noStrike" dirty="0">
                          <a:effectLst/>
                          <a:latin typeface="Times New Roman" panose="02020603050405020304" pitchFamily="18" charset="0"/>
                          <a:cs typeface="Times New Roman" panose="02020603050405020304" pitchFamily="18" charset="0"/>
                        </a:rPr>
                        <a:t>муниципального образования (глава муниципального район)</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1 567,30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Обеспечение деятельности представительного органа муниципального образования, из них:</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1 386,70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a:effectLst/>
                          <a:latin typeface="Times New Roman" panose="02020603050405020304" pitchFamily="18" charset="0"/>
                          <a:cs typeface="Times New Roman" panose="02020603050405020304" pitchFamily="18" charset="0"/>
                        </a:rPr>
                        <a:t> - Председатель представительного органа муниципального образования</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935,00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-Аппарат представительного органа муниципального образования</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451,70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a:effectLst/>
                          <a:latin typeface="Times New Roman" panose="02020603050405020304" pitchFamily="18" charset="0"/>
                          <a:cs typeface="Times New Roman" panose="02020603050405020304" pitchFamily="18" charset="0"/>
                        </a:rPr>
                        <a:t>Обеспечение деятельности контрольно-ревизионной  комиссии Октябрьского муниципального района, из них:</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1 498,60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-Председатель контрольно-ревизионной комиссии Октябрьского района</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877,50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-Обеспечение деятельности аппарата контрольно-ревизионной комиссии Октябрьского района</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513,50</a:t>
                      </a:r>
                      <a:endParaRPr lang="ru-RU" sz="1200" b="1" i="1" u="none" strike="noStrike">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b="0" i="0" u="none" strike="noStrike" dirty="0" smtClean="0">
                          <a:effectLst/>
                          <a:latin typeface="Times New Roman" panose="02020603050405020304" pitchFamily="18" charset="0"/>
                          <a:cs typeface="Times New Roman" panose="02020603050405020304" pitchFamily="18" charset="0"/>
                        </a:rPr>
                        <a:t>Выполнение функций органами местного самоуправления по соглашениям по осуществлению внешнего муниципального финансового контроля по сельским поселениям</a:t>
                      </a:r>
                      <a:endParaRPr lang="ru-RU" sz="1200" b="0"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b="0" i="0" u="none" strike="noStrike" dirty="0" smtClean="0">
                          <a:effectLst/>
                          <a:latin typeface="Times New Roman" panose="02020603050405020304" pitchFamily="18" charset="0"/>
                          <a:cs typeface="Times New Roman" panose="02020603050405020304" pitchFamily="18" charset="0"/>
                        </a:rPr>
                        <a:t>107,7</a:t>
                      </a:r>
                      <a:endParaRPr lang="ru-RU" sz="1200" b="0" i="0" u="none" strike="noStrike" dirty="0">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Обеспечение функционирования органов местного самоуправления, в том </a:t>
                      </a:r>
                      <a:r>
                        <a:rPr lang="ru-RU" sz="1200" u="none" strike="noStrike" dirty="0" smtClean="0">
                          <a:effectLst/>
                          <a:latin typeface="Times New Roman" panose="02020603050405020304" pitchFamily="18" charset="0"/>
                          <a:cs typeface="Times New Roman" panose="02020603050405020304" pitchFamily="18" charset="0"/>
                        </a:rPr>
                        <a:t>числе</a:t>
                      </a:r>
                      <a:r>
                        <a:rPr lang="ru-RU" sz="1200" u="none" strike="noStrike" dirty="0">
                          <a:effectLst/>
                          <a:latin typeface="Times New Roman" panose="02020603050405020304" pitchFamily="18" charset="0"/>
                          <a:cs typeface="Times New Roman" panose="02020603050405020304" pitchFamily="18" charset="0"/>
                        </a:rPr>
                        <a:t>:</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dirty="0">
                          <a:effectLst/>
                          <a:latin typeface="Times New Roman" panose="02020603050405020304" pitchFamily="18" charset="0"/>
                          <a:cs typeface="Times New Roman" panose="02020603050405020304" pitchFamily="18" charset="0"/>
                        </a:rPr>
                        <a:t>39 371,90</a:t>
                      </a:r>
                      <a:endParaRPr lang="ru-RU" sz="1200" b="1" i="1" u="none" strike="noStrike" dirty="0">
                        <a:effectLst/>
                        <a:latin typeface="Times New Roman" panose="02020603050405020304" pitchFamily="18" charset="0"/>
                        <a:cs typeface="Times New Roman" panose="02020603050405020304" pitchFamily="18" charset="0"/>
                      </a:endParaRPr>
                    </a:p>
                  </a:txBody>
                  <a:tcPr marL="3129" marR="3129" marT="3129" marB="0"/>
                </a:tc>
              </a:tr>
              <a:tr h="348711">
                <a:tc>
                  <a:txBody>
                    <a:bodyPr/>
                    <a:lstStyle/>
                    <a:p>
                      <a:pPr algn="l" fontAlgn="b"/>
                      <a:r>
                        <a:rPr lang="ru-RU" sz="1200" u="none" strike="noStrike" dirty="0" smtClean="0">
                          <a:effectLst/>
                          <a:latin typeface="Times New Roman" panose="02020603050405020304" pitchFamily="18" charset="0"/>
                          <a:cs typeface="Times New Roman" panose="02020603050405020304" pitchFamily="18" charset="0"/>
                        </a:rPr>
                        <a:t>  -Обеспечение </a:t>
                      </a:r>
                      <a:r>
                        <a:rPr lang="ru-RU" sz="1200" u="none" strike="noStrike" dirty="0">
                          <a:effectLst/>
                          <a:latin typeface="Times New Roman" panose="02020603050405020304" pitchFamily="18" charset="0"/>
                          <a:cs typeface="Times New Roman" panose="02020603050405020304" pitchFamily="18" charset="0"/>
                        </a:rPr>
                        <a:t>деятельности  аппарата органов местного </a:t>
                      </a:r>
                      <a:r>
                        <a:rPr lang="ru-RU" sz="1200" u="none" strike="noStrike" dirty="0" smtClean="0">
                          <a:effectLst/>
                          <a:latin typeface="Times New Roman" panose="02020603050405020304" pitchFamily="18" charset="0"/>
                          <a:cs typeface="Times New Roman" panose="02020603050405020304" pitchFamily="18" charset="0"/>
                        </a:rPr>
                        <a:t>самоуправления</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27 246,00</a:t>
                      </a:r>
                      <a:endParaRPr lang="ru-RU" sz="1200" b="1" i="1" u="none" strike="noStrike">
                        <a:effectLst/>
                        <a:latin typeface="Times New Roman" panose="02020603050405020304" pitchFamily="18" charset="0"/>
                        <a:cs typeface="Times New Roman" panose="02020603050405020304" pitchFamily="18" charset="0"/>
                      </a:endParaRPr>
                    </a:p>
                  </a:txBody>
                  <a:tcPr marL="3129" marR="3129" marT="3129" marB="0"/>
                </a:tc>
              </a:tr>
              <a:tr h="521588">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-Выполнение органами местного самоуправления переданных государственных полномочий по применению законодательства об административных правонарушениях</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dirty="0">
                          <a:effectLst/>
                          <a:latin typeface="Times New Roman" panose="02020603050405020304" pitchFamily="18" charset="0"/>
                          <a:cs typeface="Times New Roman" panose="02020603050405020304" pitchFamily="18" charset="0"/>
                        </a:rPr>
                        <a:t>522,10</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tc>
              </a:tr>
            </a:tbl>
          </a:graphicData>
        </a:graphic>
      </p:graphicFrame>
      <p:sp>
        <p:nvSpPr>
          <p:cNvPr id="6" name="Стрелка вниз 5"/>
          <p:cNvSpPr/>
          <p:nvPr/>
        </p:nvSpPr>
        <p:spPr>
          <a:xfrm flipH="1">
            <a:off x="3790332" y="6527078"/>
            <a:ext cx="323327" cy="21293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7" name="Рисунок 6" descr="Картинки по запросу картинки на тему муниципальный долг"/>
          <p:cNvPicPr/>
          <p:nvPr/>
        </p:nvPicPr>
        <p:blipFill>
          <a:blip r:embed="rId3">
            <a:extLst>
              <a:ext uri="{28A0092B-C50C-407E-A947-70E740481C1C}">
                <a14:useLocalDpi xmlns="" xmlns:a14="http://schemas.microsoft.com/office/drawing/2010/main" val="0"/>
              </a:ext>
            </a:extLst>
          </a:blip>
          <a:srcRect/>
          <a:stretch>
            <a:fillRect/>
          </a:stretch>
        </p:blipFill>
        <p:spPr bwMode="auto">
          <a:xfrm rot="21169628">
            <a:off x="6617171" y="1052736"/>
            <a:ext cx="2102346"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http://previews.123rf.com/images/morganka/morganka1509/morganka150900086/45107432-Close-up-of-female-accountant-or-banker-making-calculations--Stock-Photo.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57088">
            <a:off x="6623438" y="3646468"/>
            <a:ext cx="2464592" cy="2093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47367230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116623757"/>
              </p:ext>
            </p:extLst>
          </p:nvPr>
        </p:nvGraphicFramePr>
        <p:xfrm>
          <a:off x="971600" y="188640"/>
          <a:ext cx="5472608" cy="5787066"/>
        </p:xfrm>
        <a:graphic>
          <a:graphicData uri="http://schemas.openxmlformats.org/drawingml/2006/table">
            <a:tbl>
              <a:tblPr>
                <a:tableStyleId>{69C7853C-536D-4A76-A0AE-DD22124D55A5}</a:tableStyleId>
              </a:tblPr>
              <a:tblGrid>
                <a:gridCol w="4378087"/>
                <a:gridCol w="1094521"/>
              </a:tblGrid>
              <a:tr h="214771">
                <a:tc>
                  <a:txBody>
                    <a:bodyPr/>
                    <a:lstStyle/>
                    <a:p>
                      <a:pPr algn="ctr" fontAlgn="b"/>
                      <a:r>
                        <a:rPr lang="ru-RU" sz="1200" u="none" strike="noStrike" dirty="0" smtClean="0">
                          <a:effectLst/>
                        </a:rPr>
                        <a:t>1</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ctr" fontAlgn="t"/>
                      <a:r>
                        <a:rPr lang="ru-RU" sz="1200" u="none" strike="noStrike" dirty="0" smtClean="0">
                          <a:effectLst/>
                        </a:rPr>
                        <a:t>2</a:t>
                      </a:r>
                      <a:endParaRPr lang="ru-RU" sz="1200" b="1" i="1" u="none" strike="noStrike" dirty="0">
                        <a:effectLst/>
                        <a:latin typeface="Times New Roman" panose="02020603050405020304" pitchFamily="18" charset="0"/>
                        <a:cs typeface="Times New Roman" panose="02020603050405020304" pitchFamily="18" charset="0"/>
                      </a:endParaRPr>
                    </a:p>
                  </a:txBody>
                  <a:tcPr marL="3129" marR="3129" marT="3129" marB="0"/>
                </a:tc>
              </a:tr>
              <a:tr h="78466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u="none" strike="noStrike" dirty="0" smtClean="0">
                          <a:effectLst/>
                          <a:latin typeface="Times New Roman" panose="02020603050405020304" pitchFamily="18" charset="0"/>
                          <a:cs typeface="Times New Roman" panose="02020603050405020304" pitchFamily="18" charset="0"/>
                        </a:rPr>
                        <a:t> -Выполнение органами местного самоуправления переданных государственных полномочий по вопросам государственной поддержки сельскохозяйственного назначения</a:t>
                      </a:r>
                      <a:endParaRPr lang="ru-RU" sz="1200" b="1" i="0" u="none" strike="noStrike" dirty="0" smtClean="0">
                        <a:effectLst/>
                        <a:latin typeface="Times New Roman" panose="02020603050405020304" pitchFamily="18" charset="0"/>
                        <a:cs typeface="Times New Roman" panose="02020603050405020304" pitchFamily="18" charset="0"/>
                      </a:endParaRPr>
                    </a:p>
                    <a:p>
                      <a:pPr algn="l" fontAlgn="b"/>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b="0" i="0" u="none" strike="noStrike" dirty="0" smtClean="0">
                          <a:effectLst/>
                          <a:latin typeface="Times New Roman" panose="02020603050405020304" pitchFamily="18" charset="0"/>
                          <a:cs typeface="Times New Roman" panose="02020603050405020304" pitchFamily="18" charset="0"/>
                        </a:rPr>
                        <a:t>888,9</a:t>
                      </a:r>
                      <a:endParaRPr lang="ru-RU" sz="1200" b="0" i="0" u="none" strike="noStrike" dirty="0">
                        <a:effectLst/>
                        <a:latin typeface="Times New Roman" panose="02020603050405020304" pitchFamily="18" charset="0"/>
                        <a:cs typeface="Times New Roman" panose="02020603050405020304" pitchFamily="18" charset="0"/>
                      </a:endParaRPr>
                    </a:p>
                  </a:txBody>
                  <a:tcPr marL="3129" marR="3129" marT="3129" marB="0"/>
                </a:tc>
              </a:tr>
              <a:tr h="78466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-Выполнение органами местного самоуправления переданных государственных полномочий по образованию, организации и обеспечению деятельности комиссий по делам </a:t>
                      </a:r>
                      <a:r>
                        <a:rPr lang="ru-RU" sz="1200" u="none" strike="noStrike" dirty="0" smtClean="0">
                          <a:effectLst/>
                          <a:latin typeface="Times New Roman" panose="02020603050405020304" pitchFamily="18" charset="0"/>
                          <a:cs typeface="Times New Roman" panose="02020603050405020304" pitchFamily="18" charset="0"/>
                        </a:rPr>
                        <a:t>несовершеннолетних </a:t>
                      </a:r>
                      <a:r>
                        <a:rPr lang="ru-RU" sz="1200" u="none" strike="noStrike" dirty="0">
                          <a:effectLst/>
                          <a:latin typeface="Times New Roman" panose="02020603050405020304" pitchFamily="18" charset="0"/>
                          <a:cs typeface="Times New Roman" panose="02020603050405020304" pitchFamily="18" charset="0"/>
                        </a:rPr>
                        <a:t>и защите их прав</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dirty="0">
                          <a:effectLst/>
                          <a:latin typeface="Times New Roman" panose="02020603050405020304" pitchFamily="18" charset="0"/>
                          <a:cs typeface="Times New Roman" panose="02020603050405020304" pitchFamily="18" charset="0"/>
                        </a:rPr>
                        <a:t>502,60</a:t>
                      </a:r>
                      <a:endParaRPr lang="ru-RU" sz="1200" b="1" i="1" u="none" strike="noStrike" dirty="0">
                        <a:effectLst/>
                        <a:latin typeface="Times New Roman" panose="02020603050405020304" pitchFamily="18" charset="0"/>
                        <a:cs typeface="Times New Roman" panose="02020603050405020304" pitchFamily="18" charset="0"/>
                      </a:endParaRPr>
                    </a:p>
                  </a:txBody>
                  <a:tcPr marL="3129" marR="3129" marT="3129" marB="0"/>
                </a:tc>
              </a:tr>
              <a:tr h="78851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-Выполнение функций органами местного самоуправления по соглашениям по формированию, исполнению, контролю  бюджета сельских поселений</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550,40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109236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 -Осуществление отдельных полномочий Российской Федерации и государственных полномочий Еврейской  автономной области по составлению (изменению) списков кандидатов в присяжные заседатели федеральных судов общей юрисдикции в Российской Федерации</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241,30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26582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Обеспечение деятельности казенных учреждений</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9 150,60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265821">
                <a:tc>
                  <a:txBody>
                    <a:bodyPr/>
                    <a:lstStyle/>
                    <a:p>
                      <a:pPr algn="l" fontAlgn="b"/>
                      <a:r>
                        <a:rPr lang="ru-RU" sz="1200" u="none" strike="noStrike">
                          <a:effectLst/>
                          <a:latin typeface="Times New Roman" panose="02020603050405020304" pitchFamily="18" charset="0"/>
                          <a:cs typeface="Times New Roman" panose="02020603050405020304" pitchFamily="18" charset="0"/>
                        </a:rPr>
                        <a:t>Резервные фонды местных администраций</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100,00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265821">
                <a:tc>
                  <a:txBody>
                    <a:bodyPr/>
                    <a:lstStyle/>
                    <a:p>
                      <a:pPr algn="l" fontAlgn="b"/>
                      <a:r>
                        <a:rPr lang="ru-RU" sz="1200" u="none" strike="noStrike">
                          <a:effectLst/>
                          <a:latin typeface="Times New Roman" panose="02020603050405020304" pitchFamily="18" charset="0"/>
                          <a:cs typeface="Times New Roman" panose="02020603050405020304" pitchFamily="18" charset="0"/>
                        </a:rPr>
                        <a:t>Мероприятие по мобилизационной подготовки экономики </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20,00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788517">
                <a:tc>
                  <a:txBody>
                    <a:bodyPr/>
                    <a:lstStyle/>
                    <a:p>
                      <a:pPr algn="l" fontAlgn="b"/>
                      <a:r>
                        <a:rPr lang="ru-RU" sz="1200" u="none" strike="noStrike">
                          <a:effectLst/>
                          <a:latin typeface="Times New Roman" panose="02020603050405020304" pitchFamily="18" charset="0"/>
                          <a:cs typeface="Times New Roman" panose="02020603050405020304" pitchFamily="18" charset="0"/>
                        </a:rPr>
                        <a:t>Мероприятия по предупреждению и ликвидации последствий чрезвычайных ситуаций и стихийных бедствий природного и техногенного характера </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a:effectLst/>
                          <a:latin typeface="Times New Roman" panose="02020603050405020304" pitchFamily="18" charset="0"/>
                          <a:cs typeface="Times New Roman" panose="02020603050405020304" pitchFamily="18" charset="0"/>
                        </a:rPr>
                        <a:t>50,00</a:t>
                      </a:r>
                      <a:endParaRPr lang="ru-RU" sz="1200" b="1" i="0" u="none" strike="noStrike">
                        <a:effectLst/>
                        <a:latin typeface="Times New Roman" panose="02020603050405020304" pitchFamily="18" charset="0"/>
                        <a:cs typeface="Times New Roman" panose="02020603050405020304" pitchFamily="18" charset="0"/>
                      </a:endParaRPr>
                    </a:p>
                  </a:txBody>
                  <a:tcPr marL="3129" marR="3129" marT="3129" marB="0"/>
                </a:tc>
              </a:tr>
              <a:tr h="536099">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Мероприятия по подготовке населения и организаций к действиям в чрезвычайной ситуации в мирное и военное время</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nchor="b"/>
                </a:tc>
                <a:tc>
                  <a:txBody>
                    <a:bodyPr/>
                    <a:lstStyle/>
                    <a:p>
                      <a:pPr algn="r" fontAlgn="t"/>
                      <a:r>
                        <a:rPr lang="ru-RU" sz="1200" u="none" strike="noStrike" dirty="0">
                          <a:effectLst/>
                          <a:latin typeface="Times New Roman" panose="02020603050405020304" pitchFamily="18" charset="0"/>
                          <a:cs typeface="Times New Roman" panose="02020603050405020304" pitchFamily="18" charset="0"/>
                        </a:rPr>
                        <a:t>100,00</a:t>
                      </a:r>
                      <a:endParaRPr lang="ru-RU" sz="1200" b="1" i="0" u="none" strike="noStrike" dirty="0">
                        <a:effectLst/>
                        <a:latin typeface="Times New Roman" panose="02020603050405020304" pitchFamily="18" charset="0"/>
                        <a:cs typeface="Times New Roman" panose="02020603050405020304" pitchFamily="18" charset="0"/>
                      </a:endParaRPr>
                    </a:p>
                  </a:txBody>
                  <a:tcPr marL="3129" marR="3129" marT="3129" marB="0"/>
                </a:tc>
              </a:tr>
            </a:tbl>
          </a:graphicData>
        </a:graphic>
      </p:graphicFrame>
      <p:pic>
        <p:nvPicPr>
          <p:cNvPr id="5" name="Рисунок 4" descr="http://gazeta19.ru/files/news/28/40/c3718e7f5ffa5f292f30dce3a5ccb757.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885834">
            <a:off x="6728477" y="988877"/>
            <a:ext cx="2304256" cy="1306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68678">
            <a:off x="6767933" y="3249138"/>
            <a:ext cx="2128725" cy="1285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910658">
            <a:off x="6717604" y="4966663"/>
            <a:ext cx="2301713" cy="1296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
        <p:nvSpPr>
          <p:cNvPr id="3" name="Стрелка вниз 2"/>
          <p:cNvSpPr/>
          <p:nvPr/>
        </p:nvSpPr>
        <p:spPr>
          <a:xfrm>
            <a:off x="3640162" y="6331566"/>
            <a:ext cx="260094" cy="29496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 xmlns:p14="http://schemas.microsoft.com/office/powerpoint/2010/main" val="359753928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418801114"/>
              </p:ext>
            </p:extLst>
          </p:nvPr>
        </p:nvGraphicFramePr>
        <p:xfrm>
          <a:off x="1015622" y="260648"/>
          <a:ext cx="5616624" cy="6280504"/>
        </p:xfrm>
        <a:graphic>
          <a:graphicData uri="http://schemas.openxmlformats.org/drawingml/2006/table">
            <a:tbl>
              <a:tblPr>
                <a:tableStyleId>{69C7853C-536D-4A76-A0AE-DD22124D55A5}</a:tableStyleId>
              </a:tblPr>
              <a:tblGrid>
                <a:gridCol w="4334569"/>
                <a:gridCol w="1282055"/>
              </a:tblGrid>
              <a:tr h="352144">
                <a:tc>
                  <a:txBody>
                    <a:bodyPr/>
                    <a:lstStyle/>
                    <a:p>
                      <a:pPr algn="ctr" fontAlgn="b"/>
                      <a:r>
                        <a:rPr lang="ru-RU" sz="1200" b="0" i="0" u="none" strike="noStrike" dirty="0" smtClean="0">
                          <a:effectLst/>
                          <a:latin typeface="Times New Roman"/>
                        </a:rPr>
                        <a:t>1</a:t>
                      </a:r>
                      <a:endParaRPr lang="ru-RU" sz="1200" b="0" i="0" u="none" strike="noStrike" dirty="0">
                        <a:effectLst/>
                        <a:latin typeface="Times New Roman"/>
                      </a:endParaRPr>
                    </a:p>
                  </a:txBody>
                  <a:tcPr marL="9525" marR="9525" marT="9525" marB="0" anchor="b"/>
                </a:tc>
                <a:tc>
                  <a:txBody>
                    <a:bodyPr/>
                    <a:lstStyle/>
                    <a:p>
                      <a:pPr algn="ctr" fontAlgn="t"/>
                      <a:r>
                        <a:rPr lang="ru-RU" sz="1200" b="0" i="0" u="none" strike="noStrike" dirty="0" smtClean="0">
                          <a:effectLst/>
                          <a:latin typeface="Times New Roman"/>
                        </a:rPr>
                        <a:t>2</a:t>
                      </a:r>
                      <a:endParaRPr lang="ru-RU" sz="1200" b="0" i="0" u="none" strike="noStrike" dirty="0">
                        <a:effectLst/>
                        <a:latin typeface="Times New Roman"/>
                      </a:endParaRPr>
                    </a:p>
                  </a:txBody>
                  <a:tcPr marL="9525" marR="9525" marT="9525" marB="0"/>
                </a:tc>
              </a:tr>
              <a:tr h="126007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u="none" strike="noStrike" dirty="0" smtClean="0">
                          <a:effectLst/>
                        </a:rPr>
                        <a:t>Выполнение органами местного самоуправления муниципальных образований Еврейской автономной области отдельных государственных полномочий по установлению регулируемых тарифов на перевозки пассажиров и багажа автомобильным транспортом по муниципальным маршрутам регулярных перевозок</a:t>
                      </a:r>
                      <a:endParaRPr lang="ru-RU" sz="1200" b="1" i="0" u="none" strike="noStrike" dirty="0" smtClean="0">
                        <a:effectLst/>
                        <a:latin typeface="Times New Roman" panose="02020603050405020304" pitchFamily="18" charset="0"/>
                        <a:cs typeface="Times New Roman" panose="02020603050405020304" pitchFamily="18" charset="0"/>
                      </a:endParaRPr>
                    </a:p>
                    <a:p>
                      <a:pPr algn="l" fontAlgn="b"/>
                      <a:endParaRPr lang="ru-RU" sz="1200" b="1" i="0" u="none" strike="noStrike" dirty="0">
                        <a:effectLst/>
                        <a:latin typeface="Times New Roman"/>
                      </a:endParaRPr>
                    </a:p>
                  </a:txBody>
                  <a:tcPr marL="9525" marR="9525" marT="9525" marB="0" anchor="b"/>
                </a:tc>
                <a:tc>
                  <a:txBody>
                    <a:bodyPr/>
                    <a:lstStyle/>
                    <a:p>
                      <a:pPr algn="r" fontAlgn="t"/>
                      <a:r>
                        <a:rPr lang="ru-RU" sz="1200" b="0" i="0" u="none" strike="noStrike" dirty="0" smtClean="0">
                          <a:effectLst/>
                          <a:latin typeface="Times New Roman"/>
                        </a:rPr>
                        <a:t>75,8</a:t>
                      </a:r>
                      <a:endParaRPr lang="ru-RU" sz="1200" b="0" i="0" u="none" strike="noStrike" dirty="0">
                        <a:effectLst/>
                        <a:latin typeface="Times New Roman"/>
                      </a:endParaRPr>
                    </a:p>
                  </a:txBody>
                  <a:tcPr marL="9525" marR="9525" marT="9525" marB="0"/>
                </a:tc>
              </a:tr>
              <a:tr h="1260073">
                <a:tc>
                  <a:txBody>
                    <a:bodyPr/>
                    <a:lstStyle/>
                    <a:p>
                      <a:pPr algn="l" fontAlgn="b"/>
                      <a:r>
                        <a:rPr lang="ru-RU" sz="1200" u="none" strike="noStrike" dirty="0">
                          <a:effectLst/>
                        </a:rPr>
                        <a:t>Выполнение органами местного самоуправления муниципальных образований Еврейской автономной области отдельных государственных полномочий по организации проведения отдельных мероприятий по предупреждению и ликвидации болезней животных и защите населения от болезней, общих для человека и животных</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dirty="0">
                          <a:effectLst/>
                        </a:rPr>
                        <a:t>67,30</a:t>
                      </a:r>
                      <a:endParaRPr lang="ru-RU" sz="1200" b="1" i="0" u="none" strike="noStrike" dirty="0">
                        <a:effectLst/>
                        <a:latin typeface="Times New Roman"/>
                      </a:endParaRPr>
                    </a:p>
                  </a:txBody>
                  <a:tcPr marL="9525" marR="9525" marT="9525" marB="0"/>
                </a:tc>
              </a:tr>
              <a:tr h="545349">
                <a:tc>
                  <a:txBody>
                    <a:bodyPr/>
                    <a:lstStyle/>
                    <a:p>
                      <a:pPr algn="l" fontAlgn="b"/>
                      <a:r>
                        <a:rPr lang="ru-RU" sz="1200" u="none" strike="noStrike" dirty="0">
                          <a:effectLst/>
                        </a:rPr>
                        <a:t>Осуществление отдельных полномочий государственных полномочий по вопросам государственной поддержки граждан, ведущих личное подсобное хозяйство</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a:effectLst/>
                        </a:rPr>
                        <a:t>427,80</a:t>
                      </a:r>
                      <a:endParaRPr lang="ru-RU" sz="1200" b="1" i="0" u="none" strike="noStrike">
                        <a:effectLst/>
                        <a:latin typeface="Times New Roman"/>
                      </a:endParaRPr>
                    </a:p>
                  </a:txBody>
                  <a:tcPr marL="9525" marR="9525" marT="9525" marB="0"/>
                </a:tc>
              </a:tr>
              <a:tr h="545349">
                <a:tc>
                  <a:txBody>
                    <a:bodyPr/>
                    <a:lstStyle/>
                    <a:p>
                      <a:pPr algn="l" fontAlgn="b"/>
                      <a:r>
                        <a:rPr lang="ru-RU" sz="1200" u="none" strike="noStrike" dirty="0">
                          <a:effectLst/>
                        </a:rPr>
                        <a:t>Непрограммные направления деятельности органов местного самоуправления по подготовке объектов  коммунального хозяйства  к отопительному сезону</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a:effectLst/>
                        </a:rPr>
                        <a:t>1 765,50</a:t>
                      </a:r>
                      <a:endParaRPr lang="ru-RU" sz="1200" b="1" i="0" u="none" strike="noStrike">
                        <a:effectLst/>
                        <a:latin typeface="Times New Roman"/>
                      </a:endParaRPr>
                    </a:p>
                  </a:txBody>
                  <a:tcPr marL="9525" marR="9525" marT="9525" marB="0"/>
                </a:tc>
              </a:tr>
              <a:tr h="545349">
                <a:tc>
                  <a:txBody>
                    <a:bodyPr/>
                    <a:lstStyle/>
                    <a:p>
                      <a:pPr algn="l" fontAlgn="b"/>
                      <a:r>
                        <a:rPr lang="ru-RU" sz="1200" u="none" strike="noStrike" dirty="0">
                          <a:effectLst/>
                        </a:rPr>
                        <a:t>Непрограммные направления деятельности органов местного самоуправления по техническому обслуживанию газопроводов и газового оборудования</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a:effectLst/>
                        </a:rPr>
                        <a:t>150,00</a:t>
                      </a:r>
                      <a:endParaRPr lang="ru-RU" sz="1200" b="1" i="0" u="none" strike="noStrike">
                        <a:effectLst/>
                        <a:latin typeface="Times New Roman"/>
                      </a:endParaRPr>
                    </a:p>
                  </a:txBody>
                  <a:tcPr marL="9525" marR="9525" marT="9525" marB="0"/>
                </a:tc>
              </a:tr>
              <a:tr h="545349">
                <a:tc>
                  <a:txBody>
                    <a:bodyPr/>
                    <a:lstStyle/>
                    <a:p>
                      <a:pPr algn="l" fontAlgn="b"/>
                      <a:r>
                        <a:rPr lang="ru-RU" sz="1200" u="none" strike="noStrike" dirty="0">
                          <a:effectLst/>
                        </a:rPr>
                        <a:t>Непрограммные направления деятельности органов местного самоуправления по дополнительному пенсионному обеспечению отдельных категорий граждан</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a:effectLst/>
                        </a:rPr>
                        <a:t>1 380,00</a:t>
                      </a:r>
                      <a:endParaRPr lang="ru-RU" sz="1200" b="1" i="0" u="none" strike="noStrike">
                        <a:effectLst/>
                        <a:latin typeface="Times New Roman"/>
                      </a:endParaRPr>
                    </a:p>
                  </a:txBody>
                  <a:tcPr marL="9525" marR="9525" marT="9525" marB="0"/>
                </a:tc>
              </a:tr>
              <a:tr h="545349">
                <a:tc>
                  <a:txBody>
                    <a:bodyPr/>
                    <a:lstStyle/>
                    <a:p>
                      <a:pPr algn="l" fontAlgn="b"/>
                      <a:r>
                        <a:rPr lang="ru-RU" sz="1200" u="none" strike="noStrike" dirty="0">
                          <a:effectLst/>
                        </a:rPr>
                        <a:t>Непрограммные направления деятельности органов местного самоуправления по поддержке и развития СМИ на территории Октябрьского муниципального района</a:t>
                      </a:r>
                      <a:endParaRPr lang="ru-RU" sz="1200" b="1" i="0" u="none" strike="noStrike" dirty="0">
                        <a:effectLst/>
                        <a:latin typeface="Times New Roman"/>
                      </a:endParaRPr>
                    </a:p>
                  </a:txBody>
                  <a:tcPr marL="9525" marR="9525" marT="9525" marB="0" anchor="b"/>
                </a:tc>
                <a:tc>
                  <a:txBody>
                    <a:bodyPr/>
                    <a:lstStyle/>
                    <a:p>
                      <a:pPr algn="r" fontAlgn="t"/>
                      <a:r>
                        <a:rPr lang="ru-RU" sz="1200" u="none" strike="noStrike">
                          <a:effectLst/>
                        </a:rPr>
                        <a:t>900,00</a:t>
                      </a:r>
                      <a:endParaRPr lang="ru-RU" sz="1200" b="1" i="0" u="none" strike="noStrike">
                        <a:effectLst/>
                        <a:latin typeface="Times New Roman"/>
                      </a:endParaRPr>
                    </a:p>
                  </a:txBody>
                  <a:tcPr marL="9525" marR="9525" marT="9525" marB="0"/>
                </a:tc>
              </a:tr>
              <a:tr h="545349">
                <a:tc>
                  <a:txBody>
                    <a:bodyPr/>
                    <a:lstStyle/>
                    <a:p>
                      <a:pPr algn="l" fontAlgn="b"/>
                      <a:r>
                        <a:rPr lang="ru-RU" sz="1200" u="none" strike="noStrike" dirty="0">
                          <a:effectLst/>
                        </a:rPr>
                        <a:t>Обеспечение своевременности и полноты исполнения долговых обязательств Октябрьского муниципального района»</a:t>
                      </a:r>
                      <a:endParaRPr lang="ru-RU" sz="1200" b="1" i="0" u="none" strike="noStrike" dirty="0">
                        <a:effectLst/>
                        <a:latin typeface="Times New Roman"/>
                      </a:endParaRPr>
                    </a:p>
                  </a:txBody>
                  <a:tcPr marL="9525" marR="9525" marT="9525" marB="0" anchor="b"/>
                </a:tc>
                <a:tc>
                  <a:txBody>
                    <a:bodyPr/>
                    <a:lstStyle/>
                    <a:p>
                      <a:pPr algn="r" fontAlgn="b"/>
                      <a:r>
                        <a:rPr lang="ru-RU" sz="1200" u="none" strike="noStrike" dirty="0">
                          <a:effectLst/>
                        </a:rPr>
                        <a:t>20,00</a:t>
                      </a:r>
                      <a:endParaRPr lang="ru-RU" sz="1200" b="1" i="0" u="none" strike="noStrike" dirty="0">
                        <a:effectLst/>
                        <a:latin typeface="Times New Roman"/>
                      </a:endParaRPr>
                    </a:p>
                  </a:txBody>
                  <a:tcPr marL="9525" marR="9525" marT="9525" marB="0" anchor="b"/>
                </a:tc>
              </a:tr>
            </a:tbl>
          </a:graphicData>
        </a:graphic>
      </p:graphicFrame>
      <p:pic>
        <p:nvPicPr>
          <p:cNvPr id="6" name="Рисунок 5" descr="Картинки по запросу картинки на тему консолидированный бюджет"/>
          <p:cNvPicPr/>
          <p:nvPr/>
        </p:nvPicPr>
        <p:blipFill>
          <a:blip r:embed="rId2">
            <a:extLst>
              <a:ext uri="{28A0092B-C50C-407E-A947-70E740481C1C}">
                <a14:useLocalDpi xmlns="" xmlns:a14="http://schemas.microsoft.com/office/drawing/2010/main" val="0"/>
              </a:ext>
            </a:extLst>
          </a:blip>
          <a:srcRect/>
          <a:stretch>
            <a:fillRect/>
          </a:stretch>
        </p:blipFill>
        <p:spPr bwMode="auto">
          <a:xfrm rot="534200">
            <a:off x="6729060" y="693399"/>
            <a:ext cx="2304256" cy="1609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Картинки по запросу картинки на тему муниципальный долг"/>
          <p:cNvPicPr/>
          <p:nvPr/>
        </p:nvPicPr>
        <p:blipFill>
          <a:blip r:embed="rId3">
            <a:extLst>
              <a:ext uri="{28A0092B-C50C-407E-A947-70E740481C1C}">
                <a14:useLocalDpi xmlns="" xmlns:a14="http://schemas.microsoft.com/office/drawing/2010/main" val="0"/>
              </a:ext>
            </a:extLst>
          </a:blip>
          <a:srcRect/>
          <a:stretch>
            <a:fillRect/>
          </a:stretch>
        </p:blipFill>
        <p:spPr bwMode="auto">
          <a:xfrm rot="21108457">
            <a:off x="6666767" y="4077072"/>
            <a:ext cx="2390775" cy="1914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54740713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069176076"/>
              </p:ext>
            </p:extLst>
          </p:nvPr>
        </p:nvGraphicFramePr>
        <p:xfrm>
          <a:off x="539552" y="1700809"/>
          <a:ext cx="4896544" cy="4897354"/>
        </p:xfrm>
        <a:graphic>
          <a:graphicData uri="http://schemas.openxmlformats.org/drawingml/2006/table">
            <a:tbl>
              <a:tblPr firstRow="1" firstCol="1" lastRow="1" lastCol="1" bandRow="1" bandCol="1">
                <a:tableStyleId>{9DCAF9ED-07DC-4A11-8D7F-57B35C25682E}</a:tableStyleId>
              </a:tblPr>
              <a:tblGrid>
                <a:gridCol w="2754306"/>
                <a:gridCol w="2142238"/>
              </a:tblGrid>
              <a:tr h="489556">
                <a:tc>
                  <a:txBody>
                    <a:bodyPr/>
                    <a:lstStyle/>
                    <a:p>
                      <a:pPr algn="ctr">
                        <a:spcAft>
                          <a:spcPts val="0"/>
                        </a:spcAft>
                      </a:pPr>
                      <a:r>
                        <a:rPr lang="ru-RU" sz="1200" dirty="0">
                          <a:effectLst/>
                        </a:rPr>
                        <a:t>Наименование </a:t>
                      </a:r>
                      <a:endParaRPr lang="ru-RU" sz="1200" dirty="0">
                        <a:effectLst/>
                        <a:latin typeface="Times New Roman"/>
                        <a:ea typeface="Times New Roman"/>
                      </a:endParaRPr>
                    </a:p>
                  </a:txBody>
                  <a:tcPr marL="68580" marR="68580" marT="0" marB="0"/>
                </a:tc>
                <a:tc>
                  <a:txBody>
                    <a:bodyPr/>
                    <a:lstStyle/>
                    <a:p>
                      <a:pPr algn="ctr">
                        <a:spcAft>
                          <a:spcPts val="0"/>
                        </a:spcAft>
                      </a:pPr>
                      <a:r>
                        <a:rPr lang="ru-RU" sz="1200">
                          <a:effectLst/>
                        </a:rPr>
                        <a:t>Сумма </a:t>
                      </a:r>
                      <a:endParaRPr lang="ru-RU" sz="1200">
                        <a:effectLst/>
                        <a:latin typeface="Times New Roman"/>
                        <a:ea typeface="Times New Roman"/>
                      </a:endParaRPr>
                    </a:p>
                  </a:txBody>
                  <a:tcPr marL="68580" marR="68580" marT="0" marB="0"/>
                </a:tc>
              </a:tr>
              <a:tr h="201514">
                <a:tc>
                  <a:txBody>
                    <a:bodyPr/>
                    <a:lstStyle/>
                    <a:p>
                      <a:pPr algn="ctr">
                        <a:spcAft>
                          <a:spcPts val="0"/>
                        </a:spcAft>
                      </a:pPr>
                      <a:r>
                        <a:rPr lang="ru-RU" sz="1200">
                          <a:effectLst/>
                        </a:rPr>
                        <a:t>3</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4</a:t>
                      </a:r>
                      <a:endParaRPr lang="ru-RU" sz="1200">
                        <a:effectLst/>
                        <a:latin typeface="Times New Roman"/>
                        <a:ea typeface="Times New Roman"/>
                      </a:endParaRPr>
                    </a:p>
                  </a:txBody>
                  <a:tcPr marL="68580" marR="68580" marT="0" marB="0"/>
                </a:tc>
              </a:tr>
              <a:tr h="731542">
                <a:tc>
                  <a:txBody>
                    <a:bodyPr/>
                    <a:lstStyle/>
                    <a:p>
                      <a:pPr algn="just">
                        <a:spcAft>
                          <a:spcPts val="0"/>
                        </a:spcAft>
                      </a:pPr>
                      <a:r>
                        <a:rPr lang="ru-RU" sz="1200" dirty="0">
                          <a:effectLst/>
                        </a:rPr>
                        <a:t>ИСТОЧНИКИ ВНУТРЕННЕГО ФИНАНСИРОВАНИЯ ДЕФИЦИТОВ БЮДЖЕТОВ</a:t>
                      </a:r>
                    </a:p>
                    <a:p>
                      <a:pPr algn="just">
                        <a:spcAft>
                          <a:spcPts val="0"/>
                        </a:spcAft>
                      </a:pPr>
                      <a:r>
                        <a:rPr lang="ru-RU" sz="1200" dirty="0">
                          <a:effectLst/>
                        </a:rPr>
                        <a:t> </a:t>
                      </a:r>
                      <a:endParaRPr lang="ru-RU" sz="1200" dirty="0">
                        <a:effectLst/>
                        <a:latin typeface="Times New Roman"/>
                        <a:ea typeface="Times New Roman"/>
                      </a:endParaRPr>
                    </a:p>
                  </a:txBody>
                  <a:tcPr marL="68580" marR="68580" marT="0" marB="0"/>
                </a:tc>
                <a:tc>
                  <a:txBody>
                    <a:bodyPr/>
                    <a:lstStyle/>
                    <a:p>
                      <a:pPr algn="r">
                        <a:spcAft>
                          <a:spcPts val="0"/>
                        </a:spcAft>
                      </a:pPr>
                      <a:r>
                        <a:rPr lang="ru-RU" sz="1400" dirty="0">
                          <a:effectLst/>
                        </a:rPr>
                        <a:t>3 071 </a:t>
                      </a:r>
                      <a:r>
                        <a:rPr lang="ru-RU" sz="1400" dirty="0" smtClean="0">
                          <a:effectLst/>
                        </a:rPr>
                        <a:t>,9</a:t>
                      </a:r>
                      <a:endParaRPr lang="ru-RU" sz="1400" dirty="0">
                        <a:effectLst/>
                        <a:latin typeface="Times New Roman"/>
                        <a:ea typeface="Times New Roman"/>
                      </a:endParaRPr>
                    </a:p>
                  </a:txBody>
                  <a:tcPr marL="68580" marR="68580" marT="0" marB="0"/>
                </a:tc>
              </a:tr>
              <a:tr h="1178970">
                <a:tc>
                  <a:txBody>
                    <a:bodyPr/>
                    <a:lstStyle/>
                    <a:p>
                      <a:pPr algn="just">
                        <a:spcAft>
                          <a:spcPts val="0"/>
                        </a:spcAft>
                      </a:pPr>
                      <a:r>
                        <a:rPr lang="ru-RU" sz="1200">
                          <a:effectLst/>
                        </a:rPr>
                        <a:t>Погашение бюджетами муниципальных районов кредитов от других бюджетов бюджетной системы Российской Федерации в валюте Российской Федерации</a:t>
                      </a:r>
                    </a:p>
                    <a:p>
                      <a:pPr algn="just">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r">
                        <a:spcAft>
                          <a:spcPts val="0"/>
                        </a:spcAft>
                      </a:pPr>
                      <a:r>
                        <a:rPr lang="ru-RU" sz="1400" dirty="0">
                          <a:effectLst/>
                        </a:rPr>
                        <a:t>-26 341 </a:t>
                      </a:r>
                      <a:r>
                        <a:rPr lang="ru-RU" sz="1400" dirty="0" smtClean="0">
                          <a:effectLst/>
                        </a:rPr>
                        <a:t>,6</a:t>
                      </a:r>
                      <a:endParaRPr lang="ru-RU" sz="1400" dirty="0">
                        <a:effectLst/>
                        <a:latin typeface="Times New Roman"/>
                        <a:ea typeface="Times New Roman"/>
                      </a:endParaRPr>
                    </a:p>
                  </a:txBody>
                  <a:tcPr marL="68580" marR="68580" marT="0" marB="0"/>
                </a:tc>
              </a:tr>
              <a:tr h="673697">
                <a:tc>
                  <a:txBody>
                    <a:bodyPr/>
                    <a:lstStyle/>
                    <a:p>
                      <a:pPr algn="just">
                        <a:spcAft>
                          <a:spcPts val="0"/>
                        </a:spcAft>
                      </a:pPr>
                      <a:r>
                        <a:rPr lang="ru-RU" sz="1200">
                          <a:effectLst/>
                        </a:rPr>
                        <a:t>Изменение остатков средств на счетах по учету средств бюджетов</a:t>
                      </a:r>
                    </a:p>
                    <a:p>
                      <a:pPr algn="just">
                        <a:spcAft>
                          <a:spcPts val="0"/>
                        </a:spcAft>
                      </a:pPr>
                      <a:r>
                        <a:rPr lang="ru-RU" sz="1200">
                          <a:effectLst/>
                        </a:rPr>
                        <a:t> </a:t>
                      </a:r>
                      <a:endParaRPr lang="ru-RU" sz="1200">
                        <a:effectLst/>
                        <a:latin typeface="Times New Roman"/>
                        <a:ea typeface="Times New Roman"/>
                      </a:endParaRPr>
                    </a:p>
                  </a:txBody>
                  <a:tcPr marL="68580" marR="68580" marT="0" marB="0"/>
                </a:tc>
                <a:tc>
                  <a:txBody>
                    <a:bodyPr/>
                    <a:lstStyle/>
                    <a:p>
                      <a:pPr algn="r">
                        <a:spcAft>
                          <a:spcPts val="0"/>
                        </a:spcAft>
                      </a:pPr>
                      <a:r>
                        <a:rPr lang="ru-RU" sz="1400" dirty="0">
                          <a:effectLst/>
                        </a:rPr>
                        <a:t>15 827 </a:t>
                      </a:r>
                      <a:r>
                        <a:rPr lang="ru-RU" sz="1400" dirty="0" smtClean="0">
                          <a:effectLst/>
                        </a:rPr>
                        <a:t>,2</a:t>
                      </a:r>
                      <a:endParaRPr lang="ru-RU" sz="1400" dirty="0">
                        <a:effectLst/>
                        <a:latin typeface="Times New Roman"/>
                        <a:ea typeface="Times New Roman"/>
                      </a:endParaRPr>
                    </a:p>
                  </a:txBody>
                  <a:tcPr marL="68580" marR="68580" marT="0" marB="0"/>
                </a:tc>
              </a:tr>
              <a:tr h="336849">
                <a:tc>
                  <a:txBody>
                    <a:bodyPr/>
                    <a:lstStyle/>
                    <a:p>
                      <a:pPr algn="just">
                        <a:spcAft>
                          <a:spcPts val="0"/>
                        </a:spcAft>
                      </a:pPr>
                      <a:r>
                        <a:rPr lang="ru-RU" sz="1200">
                          <a:effectLst/>
                        </a:rPr>
                        <a:t>Увеличение остатков средств бюджетов</a:t>
                      </a:r>
                      <a:endParaRPr lang="ru-RU" sz="1200">
                        <a:effectLst/>
                        <a:latin typeface="Times New Roman"/>
                        <a:ea typeface="Times New Roman"/>
                      </a:endParaRPr>
                    </a:p>
                  </a:txBody>
                  <a:tcPr marL="68580" marR="68580" marT="0" marB="0"/>
                </a:tc>
                <a:tc>
                  <a:txBody>
                    <a:bodyPr/>
                    <a:lstStyle/>
                    <a:p>
                      <a:pPr algn="r">
                        <a:spcAft>
                          <a:spcPts val="0"/>
                        </a:spcAft>
                      </a:pPr>
                      <a:r>
                        <a:rPr lang="ru-RU" sz="1400" dirty="0">
                          <a:effectLst/>
                        </a:rPr>
                        <a:t>-284 </a:t>
                      </a:r>
                      <a:r>
                        <a:rPr lang="ru-RU" sz="1400" dirty="0" smtClean="0">
                          <a:effectLst/>
                        </a:rPr>
                        <a:t>819, 7</a:t>
                      </a:r>
                      <a:endParaRPr lang="ru-RU" sz="1400" dirty="0">
                        <a:effectLst/>
                        <a:latin typeface="Times New Roman"/>
                        <a:ea typeface="Times New Roman"/>
                      </a:endParaRPr>
                    </a:p>
                  </a:txBody>
                  <a:tcPr marL="68580" marR="68580" marT="0" marB="0"/>
                </a:tc>
              </a:tr>
              <a:tr h="336849">
                <a:tc>
                  <a:txBody>
                    <a:bodyPr/>
                    <a:lstStyle/>
                    <a:p>
                      <a:pPr algn="just">
                        <a:spcAft>
                          <a:spcPts val="0"/>
                        </a:spcAft>
                      </a:pPr>
                      <a:r>
                        <a:rPr lang="ru-RU" sz="1200">
                          <a:effectLst/>
                        </a:rPr>
                        <a:t>Уменьшение остатков средств бюджетов</a:t>
                      </a:r>
                      <a:endParaRPr lang="ru-RU" sz="1200">
                        <a:effectLst/>
                        <a:latin typeface="Times New Roman"/>
                        <a:ea typeface="Times New Roman"/>
                      </a:endParaRPr>
                    </a:p>
                  </a:txBody>
                  <a:tcPr marL="68580" marR="68580" marT="0" marB="0"/>
                </a:tc>
                <a:tc>
                  <a:txBody>
                    <a:bodyPr/>
                    <a:lstStyle/>
                    <a:p>
                      <a:pPr algn="r">
                        <a:spcAft>
                          <a:spcPts val="0"/>
                        </a:spcAft>
                      </a:pPr>
                      <a:r>
                        <a:rPr lang="ru-RU" sz="1400" dirty="0">
                          <a:effectLst/>
                        </a:rPr>
                        <a:t>300 646 </a:t>
                      </a:r>
                      <a:r>
                        <a:rPr lang="ru-RU" sz="1400" dirty="0" smtClean="0">
                          <a:effectLst/>
                        </a:rPr>
                        <a:t>,9</a:t>
                      </a:r>
                      <a:endParaRPr lang="ru-RU" sz="1400" dirty="0">
                        <a:effectLst/>
                        <a:latin typeface="Times New Roman"/>
                        <a:ea typeface="Times New Roman"/>
                      </a:endParaRPr>
                    </a:p>
                  </a:txBody>
                  <a:tcPr marL="68580" marR="68580" marT="0" marB="0"/>
                </a:tc>
              </a:tr>
              <a:tr h="731542">
                <a:tc>
                  <a:txBody>
                    <a:bodyPr/>
                    <a:lstStyle/>
                    <a:p>
                      <a:pPr algn="just">
                        <a:spcAft>
                          <a:spcPts val="0"/>
                        </a:spcAft>
                      </a:pPr>
                      <a:r>
                        <a:rPr lang="ru-RU" sz="1200" kern="1200" dirty="0" smtClean="0">
                          <a:effectLst/>
                        </a:rPr>
                        <a:t>Иные источники внутреннего финансирования дефицитов бюджетов</a:t>
                      </a:r>
                      <a:endParaRPr lang="ru-RU" sz="1200" dirty="0">
                        <a:effectLst/>
                      </a:endParaRPr>
                    </a:p>
                    <a:p>
                      <a:pPr algn="just">
                        <a:spcAft>
                          <a:spcPts val="0"/>
                        </a:spcAft>
                      </a:pPr>
                      <a:r>
                        <a:rPr lang="ru-RU" sz="1200" dirty="0">
                          <a:effectLst/>
                        </a:rPr>
                        <a:t> </a:t>
                      </a:r>
                      <a:endParaRPr lang="ru-RU" sz="1200" dirty="0">
                        <a:effectLst/>
                        <a:latin typeface="Times New Roman"/>
                        <a:ea typeface="Times New Roman"/>
                      </a:endParaRPr>
                    </a:p>
                  </a:txBody>
                  <a:tcPr marL="68580" marR="68580" marT="0" marB="0"/>
                </a:tc>
                <a:tc>
                  <a:txBody>
                    <a:bodyPr/>
                    <a:lstStyle/>
                    <a:p>
                      <a:pPr algn="r">
                        <a:spcAft>
                          <a:spcPts val="0"/>
                        </a:spcAft>
                      </a:pPr>
                      <a:r>
                        <a:rPr lang="ru-RU" sz="1400" dirty="0">
                          <a:effectLst/>
                        </a:rPr>
                        <a:t>13 586 </a:t>
                      </a:r>
                      <a:r>
                        <a:rPr lang="ru-RU" sz="1400" dirty="0" smtClean="0">
                          <a:effectLst/>
                        </a:rPr>
                        <a:t>,4</a:t>
                      </a:r>
                      <a:endParaRPr lang="ru-RU" sz="1400" dirty="0">
                        <a:effectLst/>
                        <a:latin typeface="Times New Roman"/>
                        <a:ea typeface="Times New Roman"/>
                      </a:endParaRPr>
                    </a:p>
                  </a:txBody>
                  <a:tcPr marL="68580" marR="68580" marT="0" marB="0"/>
                </a:tc>
              </a:tr>
            </a:tbl>
          </a:graphicData>
        </a:graphic>
      </p:graphicFrame>
      <p:sp>
        <p:nvSpPr>
          <p:cNvPr id="7" name="Прямоугольная выноска 6"/>
          <p:cNvSpPr/>
          <p:nvPr/>
        </p:nvSpPr>
        <p:spPr>
          <a:xfrm rot="21297322">
            <a:off x="5577860" y="4931335"/>
            <a:ext cx="3399914" cy="1440160"/>
          </a:xfrm>
          <a:prstGeom prst="wedgeRectCallout">
            <a:avLst>
              <a:gd name="adj1" fmla="val -67975"/>
              <a:gd name="adj2" fmla="val 30783"/>
            </a:avLst>
          </a:prstGeom>
          <a:solidFill>
            <a:srgbClr val="D0F4D9"/>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Иные источники финансирования дефицита бюджета на </a:t>
            </a:r>
            <a:r>
              <a:rPr lang="ru-RU" sz="1400" b="1" dirty="0" smtClean="0">
                <a:latin typeface="Times New Roman" panose="02020603050405020304" pitchFamily="18" charset="0"/>
                <a:cs typeface="Times New Roman" panose="02020603050405020304" pitchFamily="18" charset="0"/>
              </a:rPr>
              <a:t>2018год </a:t>
            </a:r>
            <a:r>
              <a:rPr lang="ru-RU" sz="1400" b="1" dirty="0">
                <a:latin typeface="Times New Roman" panose="02020603050405020304" pitchFamily="18" charset="0"/>
                <a:cs typeface="Times New Roman" panose="02020603050405020304" pitchFamily="18" charset="0"/>
              </a:rPr>
              <a:t>в сумме </a:t>
            </a:r>
            <a:r>
              <a:rPr lang="ru-RU" sz="1400" b="1" dirty="0" smtClean="0">
                <a:latin typeface="Times New Roman" panose="02020603050405020304" pitchFamily="18" charset="0"/>
                <a:cs typeface="Times New Roman" panose="02020603050405020304" pitchFamily="18" charset="0"/>
              </a:rPr>
              <a:t>– 13586,4 тыс.рублей составляют суммы </a:t>
            </a:r>
            <a:r>
              <a:rPr lang="ru-RU" sz="1400" b="1" dirty="0">
                <a:latin typeface="Times New Roman" panose="02020603050405020304" pitchFamily="18" charset="0"/>
                <a:cs typeface="Times New Roman" panose="02020603050405020304" pitchFamily="18" charset="0"/>
              </a:rPr>
              <a:t>возвратов бюджетных кредитов, </a:t>
            </a:r>
            <a:r>
              <a:rPr lang="ru-RU" sz="1400" b="1" dirty="0" smtClean="0">
                <a:latin typeface="Times New Roman" panose="02020603050405020304" pitchFamily="18" charset="0"/>
                <a:cs typeface="Times New Roman" panose="02020603050405020304" pitchFamily="18" charset="0"/>
              </a:rPr>
              <a:t>предоставленных </a:t>
            </a:r>
            <a:r>
              <a:rPr lang="ru-RU" sz="1400" b="1" dirty="0">
                <a:latin typeface="Times New Roman" panose="02020603050405020304" pitchFamily="18" charset="0"/>
                <a:cs typeface="Times New Roman" panose="02020603050405020304" pitchFamily="18" charset="0"/>
              </a:rPr>
              <a:t>из бюджета муниципального образования </a:t>
            </a:r>
            <a:r>
              <a:rPr lang="ru-RU" sz="1400" b="1" dirty="0" smtClean="0">
                <a:latin typeface="Times New Roman" panose="02020603050405020304" pitchFamily="18" charset="0"/>
                <a:cs typeface="Times New Roman" panose="02020603050405020304" pitchFamily="18" charset="0"/>
              </a:rPr>
              <a:t>юридическим лицам в 2012-2017 годах</a:t>
            </a:r>
            <a:endParaRPr lang="ru-RU" sz="1400" b="1" dirty="0">
              <a:solidFill>
                <a:schemeClr val="tx1"/>
              </a:solidFill>
              <a:latin typeface="Times New Roman" pitchFamily="18" charset="0"/>
              <a:cs typeface="Times New Roman" pitchFamily="18" charset="0"/>
            </a:endParaRPr>
          </a:p>
        </p:txBody>
      </p:sp>
      <p:sp>
        <p:nvSpPr>
          <p:cNvPr id="8" name="Прямоугольная выноска 7"/>
          <p:cNvSpPr/>
          <p:nvPr/>
        </p:nvSpPr>
        <p:spPr>
          <a:xfrm>
            <a:off x="5521126" y="2024655"/>
            <a:ext cx="3541850" cy="1285703"/>
          </a:xfrm>
          <a:prstGeom prst="wedgeRectCallout">
            <a:avLst>
              <a:gd name="adj1" fmla="val -67975"/>
              <a:gd name="adj2" fmla="val 30783"/>
            </a:avLst>
          </a:prstGeom>
          <a:solidFill>
            <a:srgbClr val="FFFFCC"/>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Объем дефицита в 2018 году запланирован в размере 3</a:t>
            </a:r>
            <a:r>
              <a:rPr lang="ru-RU" sz="1400" b="1" dirty="0" smtClean="0">
                <a:solidFill>
                  <a:schemeClr val="tx1"/>
                </a:solidFill>
                <a:latin typeface="Times New Roman" pitchFamily="18" charset="0"/>
                <a:cs typeface="Times New Roman" pitchFamily="18" charset="0"/>
              </a:rPr>
              <a:t>071,9 тыс. рублей </a:t>
            </a:r>
            <a:r>
              <a:rPr lang="ru-RU" sz="1400" dirty="0" smtClean="0">
                <a:solidFill>
                  <a:schemeClr val="tx1"/>
                </a:solidFill>
                <a:latin typeface="Times New Roman" pitchFamily="18" charset="0"/>
                <a:cs typeface="Times New Roman" pitchFamily="18" charset="0"/>
              </a:rPr>
              <a:t>или </a:t>
            </a:r>
            <a:r>
              <a:rPr lang="ru-RU" sz="1400" b="1" dirty="0" smtClean="0">
                <a:solidFill>
                  <a:schemeClr val="tx1"/>
                </a:solidFill>
                <a:latin typeface="Times New Roman" pitchFamily="18" charset="0"/>
                <a:cs typeface="Times New Roman" pitchFamily="18" charset="0"/>
              </a:rPr>
              <a:t>5% </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к доходам без учета безвозмездных поступлений) </a:t>
            </a:r>
            <a:endParaRPr lang="ru-RU" sz="1400" b="1" dirty="0">
              <a:solidFill>
                <a:schemeClr val="tx1"/>
              </a:solidFill>
              <a:latin typeface="Times New Roman" pitchFamily="18" charset="0"/>
              <a:cs typeface="Times New Roman" pitchFamily="18" charset="0"/>
            </a:endParaRPr>
          </a:p>
        </p:txBody>
      </p:sp>
      <p:sp>
        <p:nvSpPr>
          <p:cNvPr id="9" name="Прямоугольная выноска 8"/>
          <p:cNvSpPr/>
          <p:nvPr/>
        </p:nvSpPr>
        <p:spPr>
          <a:xfrm rot="268893">
            <a:off x="5701329" y="3429000"/>
            <a:ext cx="3413905" cy="1224136"/>
          </a:xfrm>
          <a:prstGeom prst="wedgeRectCallout">
            <a:avLst>
              <a:gd name="adj1" fmla="val -67975"/>
              <a:gd name="adj2" fmla="val 30783"/>
            </a:avLst>
          </a:prstGeom>
          <a:solidFill>
            <a:srgbClr val="66FF99"/>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Возврат бюджетных кредитов в сумме 26341,6 тыс. рублей в областной бюджет, полученных на закуп угля для населения и бюджетной сферы в 2009-2017 годах</a:t>
            </a:r>
            <a:r>
              <a:rPr lang="ru-RU" sz="1400" dirty="0" smtClean="0">
                <a:latin typeface="Times New Roman" panose="02020603050405020304" pitchFamily="18" charset="0"/>
                <a:cs typeface="Times New Roman" panose="02020603050405020304" pitchFamily="18" charset="0"/>
              </a:rPr>
              <a:t> </a:t>
            </a:r>
            <a:endParaRPr lang="ru-RU" sz="1400" b="1" dirty="0">
              <a:solidFill>
                <a:schemeClr val="tx1"/>
              </a:solidFill>
              <a:latin typeface="Times New Roman" pitchFamily="18" charset="0"/>
              <a:cs typeface="Times New Roman" pitchFamily="18" charset="0"/>
            </a:endParaRPr>
          </a:p>
        </p:txBody>
      </p:sp>
      <p:sp>
        <p:nvSpPr>
          <p:cNvPr id="10" name="Прямоугольник 9"/>
          <p:cNvSpPr/>
          <p:nvPr/>
        </p:nvSpPr>
        <p:spPr>
          <a:xfrm>
            <a:off x="755576" y="260648"/>
            <a:ext cx="7632848" cy="1323439"/>
          </a:xfrm>
          <a:prstGeom prst="rect">
            <a:avLst/>
          </a:prstGeom>
        </p:spPr>
        <p:txBody>
          <a:bodyPr wrap="square">
            <a:spAutoFit/>
          </a:bodyPr>
          <a:lstStyle/>
          <a:p>
            <a:pPr algn="ctr"/>
            <a:r>
              <a:rPr lang="ru-RU" sz="2000" b="1" cap="all" dirty="0">
                <a:ln w="0"/>
                <a:solidFill>
                  <a:schemeClr val="accent2"/>
                </a:solidFill>
                <a:effectLst>
                  <a:reflection blurRad="12700" stA="50000" endPos="50000" dist="5000" dir="5400000" sy="-100000" rotWithShape="0"/>
                </a:effectLst>
                <a:cs typeface="Times New Roman" panose="02020603050405020304" pitchFamily="18" charset="0"/>
              </a:rPr>
              <a:t>ДЕФИЦИТ БЮДЖЕТА, ИСТОЧНИКИ ФИНАНСИРОВАНИЯ ДЕФИЦИТА БЮДЖЕТА МУНИЦИПАЛЬНОГО ОБРАЗОВАНИЯ ОКТЯРЬСКИЙ МУНИЦИПАЛЬНЫЙ РАЙОН </a:t>
            </a:r>
            <a:r>
              <a:rPr lang="ru-RU" sz="2000" b="1" cap="all" dirty="0" smtClean="0">
                <a:ln w="0"/>
                <a:solidFill>
                  <a:schemeClr val="accent2"/>
                </a:solidFill>
                <a:effectLst>
                  <a:reflection blurRad="12700" stA="50000" endPos="50000" dist="5000" dir="5400000" sy="-100000" rotWithShape="0"/>
                </a:effectLst>
                <a:cs typeface="Times New Roman" panose="02020603050405020304" pitchFamily="18" charset="0"/>
              </a:rPr>
              <a:t> в 2018 году</a:t>
            </a:r>
            <a:endParaRPr lang="ru-RU" sz="2000" b="1" cap="all" dirty="0">
              <a:ln w="0"/>
              <a:solidFill>
                <a:schemeClr val="accent2"/>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08530644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ая прямоугольная выноска 2"/>
          <p:cNvSpPr/>
          <p:nvPr/>
        </p:nvSpPr>
        <p:spPr>
          <a:xfrm>
            <a:off x="971600" y="404664"/>
            <a:ext cx="7056784" cy="504056"/>
          </a:xfrm>
          <a:prstGeom prst="wedgeRoundRectCallout">
            <a:avLst/>
          </a:prstGeom>
          <a:scene3d>
            <a:camera prst="orthographicFront"/>
            <a:lightRig rig="flat" dir="tl">
              <a:rot lat="0" lon="0" rev="6600000"/>
            </a:lightRig>
          </a:scene3d>
          <a:sp3d>
            <a:bevelT prst="angle"/>
          </a:sp3d>
        </p:spPr>
        <p:style>
          <a:lnRef idx="1">
            <a:schemeClr val="accent4"/>
          </a:lnRef>
          <a:fillRef idx="2">
            <a:schemeClr val="accent4"/>
          </a:fillRef>
          <a:effectRef idx="1">
            <a:schemeClr val="accent4"/>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МУНИЦИПАЛЬНЫЙ ДОЛГ</a:t>
            </a:r>
          </a:p>
        </p:txBody>
      </p:sp>
      <p:sp>
        <p:nvSpPr>
          <p:cNvPr id="4" name="Прямоугольник 3"/>
          <p:cNvSpPr/>
          <p:nvPr/>
        </p:nvSpPr>
        <p:spPr>
          <a:xfrm>
            <a:off x="395536" y="949497"/>
            <a:ext cx="8574951" cy="1754326"/>
          </a:xfrm>
          <a:prstGeom prst="rect">
            <a:avLst/>
          </a:prstGeom>
        </p:spPr>
        <p:txBody>
          <a:bodyPr wrap="square">
            <a:spAutoFit/>
          </a:bodyPr>
          <a:lstStyle/>
          <a:p>
            <a:r>
              <a:rPr lang="ru-RU" b="1" i="1" dirty="0">
                <a:solidFill>
                  <a:schemeClr val="accent2"/>
                </a:solidFill>
                <a:latin typeface="Times New Roman" pitchFamily="18" charset="0"/>
                <a:cs typeface="Times New Roman" pitchFamily="18" charset="0"/>
              </a:rPr>
              <a:t>Муниципальный долг </a:t>
            </a:r>
            <a:r>
              <a:rPr lang="ru-RU" i="1" dirty="0">
                <a:solidFill>
                  <a:schemeClr val="accent2"/>
                </a:solidFill>
                <a:latin typeface="Times New Roman" pitchFamily="18" charset="0"/>
                <a:cs typeface="Times New Roman" pitchFamily="18" charset="0"/>
              </a:rPr>
              <a:t>– совокупность долговых  обязательств </a:t>
            </a:r>
            <a:r>
              <a:rPr lang="ru-RU" i="1" dirty="0" smtClean="0">
                <a:solidFill>
                  <a:schemeClr val="accent2"/>
                </a:solidFill>
                <a:latin typeface="Times New Roman" pitchFamily="18" charset="0"/>
                <a:cs typeface="Times New Roman" pitchFamily="18" charset="0"/>
              </a:rPr>
              <a:t>муниципального </a:t>
            </a:r>
            <a:r>
              <a:rPr lang="ru-RU" i="1" dirty="0">
                <a:solidFill>
                  <a:schemeClr val="accent2"/>
                </a:solidFill>
                <a:latin typeface="Times New Roman" pitchFamily="18" charset="0"/>
                <a:cs typeface="Times New Roman" pitchFamily="18" charset="0"/>
              </a:rPr>
              <a:t>образования.  </a:t>
            </a:r>
            <a:r>
              <a:rPr lang="ru-RU" i="1" dirty="0" smtClean="0">
                <a:solidFill>
                  <a:schemeClr val="accent2"/>
                </a:solidFill>
                <a:latin typeface="Times New Roman" pitchFamily="18" charset="0"/>
                <a:cs typeface="Times New Roman" pitchFamily="18" charset="0"/>
              </a:rPr>
              <a:t>Сумму долга </a:t>
            </a:r>
            <a:r>
              <a:rPr lang="ru-RU" i="1" dirty="0">
                <a:solidFill>
                  <a:schemeClr val="accent2"/>
                </a:solidFill>
                <a:latin typeface="Times New Roman" pitchFamily="18" charset="0"/>
                <a:cs typeface="Times New Roman" pitchFamily="18" charset="0"/>
              </a:rPr>
              <a:t>составляют кредиты полученные муниципальным образованием из областного </a:t>
            </a:r>
            <a:r>
              <a:rPr lang="ru-RU" i="1" dirty="0" smtClean="0">
                <a:solidFill>
                  <a:schemeClr val="accent2"/>
                </a:solidFill>
                <a:latin typeface="Times New Roman" pitchFamily="18" charset="0"/>
                <a:cs typeface="Times New Roman" pitchFamily="18" charset="0"/>
              </a:rPr>
              <a:t>бюджета на </a:t>
            </a:r>
            <a:r>
              <a:rPr lang="ru-RU" i="1" dirty="0">
                <a:solidFill>
                  <a:schemeClr val="accent2"/>
                </a:solidFill>
                <a:latin typeface="Times New Roman" pitchFamily="18" charset="0"/>
                <a:cs typeface="Times New Roman" pitchFamily="18" charset="0"/>
              </a:rPr>
              <a:t>закуп и доставку </a:t>
            </a:r>
            <a:r>
              <a:rPr lang="ru-RU" i="1" dirty="0" smtClean="0">
                <a:solidFill>
                  <a:schemeClr val="accent2"/>
                </a:solidFill>
                <a:latin typeface="Times New Roman" pitchFamily="18" charset="0"/>
                <a:cs typeface="Times New Roman" pitchFamily="18" charset="0"/>
              </a:rPr>
              <a:t>угля населению и бюджетной сфере в  2009-2017гг ,по состоянию на 01.12.2017 </a:t>
            </a:r>
            <a:r>
              <a:rPr lang="ru-RU" b="1" i="1" dirty="0" smtClean="0">
                <a:solidFill>
                  <a:schemeClr val="accent2"/>
                </a:solidFill>
                <a:latin typeface="Times New Roman" pitchFamily="18" charset="0"/>
                <a:cs typeface="Times New Roman" pitchFamily="18" charset="0"/>
              </a:rPr>
              <a:t>173851,2 тыс. рублей </a:t>
            </a:r>
            <a:r>
              <a:rPr lang="ru-RU" i="1" dirty="0" smtClean="0">
                <a:solidFill>
                  <a:schemeClr val="accent2"/>
                </a:solidFill>
                <a:latin typeface="Times New Roman" pitchFamily="18" charset="0"/>
                <a:cs typeface="Times New Roman" pitchFamily="18" charset="0"/>
              </a:rPr>
              <a:t>( из них по бюджетным кредитам-</a:t>
            </a:r>
            <a:r>
              <a:rPr lang="ru-RU" b="1" i="1" dirty="0" smtClean="0">
                <a:solidFill>
                  <a:schemeClr val="accent2"/>
                </a:solidFill>
                <a:latin typeface="Times New Roman" pitchFamily="18" charset="0"/>
                <a:cs typeface="Times New Roman" pitchFamily="18" charset="0"/>
              </a:rPr>
              <a:t>172714,4 тыс. рублей</a:t>
            </a:r>
            <a:r>
              <a:rPr lang="ru-RU" i="1" dirty="0" smtClean="0">
                <a:solidFill>
                  <a:schemeClr val="accent2"/>
                </a:solidFill>
                <a:latin typeface="Times New Roman" pitchFamily="18" charset="0"/>
                <a:cs typeface="Times New Roman" pitchFamily="18" charset="0"/>
              </a:rPr>
              <a:t>, по муниципальным гарантиям – </a:t>
            </a:r>
            <a:r>
              <a:rPr lang="ru-RU" b="1" i="1" dirty="0" smtClean="0">
                <a:solidFill>
                  <a:schemeClr val="accent2"/>
                </a:solidFill>
                <a:latin typeface="Times New Roman" pitchFamily="18" charset="0"/>
                <a:cs typeface="Times New Roman" pitchFamily="18" charset="0"/>
              </a:rPr>
              <a:t>1136,8 тыс. рублей</a:t>
            </a:r>
            <a:endParaRPr lang="ru-RU" b="1" dirty="0">
              <a:solidFill>
                <a:schemeClr val="accent2"/>
              </a:solidFill>
            </a:endParaRPr>
          </a:p>
        </p:txBody>
      </p:sp>
      <p:sp>
        <p:nvSpPr>
          <p:cNvPr id="9" name="Прямоугольник 8"/>
          <p:cNvSpPr/>
          <p:nvPr/>
        </p:nvSpPr>
        <p:spPr>
          <a:xfrm>
            <a:off x="4108645" y="4238719"/>
            <a:ext cx="2062300" cy="1754326"/>
          </a:xfrm>
          <a:prstGeom prst="rect">
            <a:avLst/>
          </a:prstGeom>
        </p:spPr>
        <p:txBody>
          <a:bodyPr wrap="square">
            <a:spAutoFit/>
          </a:bodyPr>
          <a:lstStyle/>
          <a:p>
            <a:r>
              <a:rPr lang="ru-RU" sz="1200" dirty="0" smtClean="0"/>
              <a:t> </a:t>
            </a:r>
          </a:p>
          <a:p>
            <a:r>
              <a:rPr lang="ru-RU" sz="1200" dirty="0" smtClean="0">
                <a:solidFill>
                  <a:srgbClr val="C00000"/>
                </a:solidFill>
              </a:rPr>
              <a:t>155883,2 </a:t>
            </a:r>
            <a:r>
              <a:rPr lang="ru-RU" sz="1200" dirty="0">
                <a:solidFill>
                  <a:srgbClr val="C00000"/>
                </a:solidFill>
              </a:rPr>
              <a:t>тыс. рублей реструктуризированная задолженность бюджетных кредитов, </a:t>
            </a:r>
            <a:r>
              <a:rPr lang="ru-RU" sz="1200" dirty="0" smtClean="0">
                <a:solidFill>
                  <a:srgbClr val="C00000"/>
                </a:solidFill>
              </a:rPr>
              <a:t>полученных </a:t>
            </a:r>
            <a:r>
              <a:rPr lang="ru-RU" sz="1200" dirty="0">
                <a:solidFill>
                  <a:srgbClr val="C00000"/>
                </a:solidFill>
              </a:rPr>
              <a:t>в 2009-2014 </a:t>
            </a:r>
            <a:r>
              <a:rPr lang="ru-RU" sz="1200" dirty="0" smtClean="0">
                <a:solidFill>
                  <a:srgbClr val="C00000"/>
                </a:solidFill>
              </a:rPr>
              <a:t>годы сроком на 10 лет, с началом гашения с 2018 года</a:t>
            </a:r>
            <a:endParaRPr lang="ru-RU" sz="1200" dirty="0">
              <a:solidFill>
                <a:srgbClr val="C00000"/>
              </a:solidFill>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494288152"/>
              </p:ext>
            </p:extLst>
          </p:nvPr>
        </p:nvGraphicFramePr>
        <p:xfrm>
          <a:off x="307243" y="2703823"/>
          <a:ext cx="3570745" cy="4015874"/>
        </p:xfrm>
        <a:graphic>
          <a:graphicData uri="http://schemas.openxmlformats.org/drawingml/2006/table">
            <a:tbl>
              <a:tblPr>
                <a:tableStyleId>{8A107856-5554-42FB-B03E-39F5DBC370BA}</a:tableStyleId>
              </a:tblPr>
              <a:tblGrid>
                <a:gridCol w="1940311"/>
                <a:gridCol w="1630434"/>
              </a:tblGrid>
              <a:tr h="867788">
                <a:tc>
                  <a:txBody>
                    <a:bodyPr/>
                    <a:lstStyle/>
                    <a:p>
                      <a:pPr algn="ctr" fontAlgn="ctr"/>
                      <a:r>
                        <a:rPr lang="ru-RU" sz="1200" u="none" strike="noStrike" dirty="0">
                          <a:effectLst/>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rPr>
                        <a:t>Объем основного долга</a:t>
                      </a:r>
                      <a:br>
                        <a:rPr lang="ru-RU" sz="1200" u="none" strike="noStrike" dirty="0">
                          <a:effectLst/>
                        </a:rPr>
                      </a:br>
                      <a:r>
                        <a:rPr lang="ru-RU" sz="1200" u="none" strike="noStrike" dirty="0">
                          <a:effectLst/>
                        </a:rPr>
                        <a:t>по бюджетным кредитам</a:t>
                      </a:r>
                      <a:br>
                        <a:rPr lang="ru-RU" sz="1200" u="none" strike="noStrike" dirty="0">
                          <a:effectLst/>
                        </a:rPr>
                      </a:br>
                      <a:r>
                        <a:rPr lang="ru-RU" sz="1200" u="none" strike="noStrike" dirty="0">
                          <a:effectLst/>
                        </a:rPr>
                        <a:t>(руб.)</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r>
              <a:tr h="546448">
                <a:tc>
                  <a:txBody>
                    <a:bodyPr/>
                    <a:lstStyle/>
                    <a:p>
                      <a:pPr algn="l" fontAlgn="b"/>
                      <a:r>
                        <a:rPr lang="ru-RU" sz="1200" u="none" strike="noStrike" dirty="0" smtClean="0">
                          <a:effectLst/>
                        </a:rPr>
                        <a:t>ВСЕГО</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172 714,4 </a:t>
                      </a:r>
                      <a:endParaRPr lang="ru-RU" sz="12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59625">
                <a:tc>
                  <a:txBody>
                    <a:bodyPr/>
                    <a:lstStyle/>
                    <a:p>
                      <a:pPr algn="l" fontAlgn="b"/>
                      <a:r>
                        <a:rPr lang="ru-RU" sz="1200" u="none" strike="noStrike" dirty="0">
                          <a:effectLst/>
                        </a:rPr>
                        <a:t> </a:t>
                      </a:r>
                      <a:r>
                        <a:rPr lang="ru-RU" sz="1200" u="none" strike="noStrike" dirty="0" smtClean="0">
                          <a:effectLst/>
                        </a:rPr>
                        <a:t>договор </a:t>
                      </a:r>
                      <a:r>
                        <a:rPr lang="ru-RU" sz="1200" u="none" strike="noStrike" dirty="0">
                          <a:effectLst/>
                        </a:rPr>
                        <a:t>от  14.07.2011 №15 </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28750,1</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26063">
                <a:tc>
                  <a:txBody>
                    <a:bodyPr/>
                    <a:lstStyle/>
                    <a:p>
                      <a:pPr algn="l" fontAlgn="b"/>
                      <a:r>
                        <a:rPr lang="ru-RU" sz="1200" u="none" strike="noStrike" dirty="0">
                          <a:effectLst/>
                        </a:rPr>
                        <a:t>договор от 23.06.2009 №13</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11726,9</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370892">
                <a:tc>
                  <a:txBody>
                    <a:bodyPr/>
                    <a:lstStyle/>
                    <a:p>
                      <a:pPr algn="l" fontAlgn="b"/>
                      <a:r>
                        <a:rPr lang="ru-RU" sz="1200" u="none" strike="noStrike" dirty="0">
                          <a:effectLst/>
                        </a:rPr>
                        <a:t>договор от 02.10.2009 №14 </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4895,4</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34898">
                <a:tc>
                  <a:txBody>
                    <a:bodyPr/>
                    <a:lstStyle/>
                    <a:p>
                      <a:pPr algn="l" fontAlgn="b"/>
                      <a:r>
                        <a:rPr lang="ru-RU" sz="1200" u="none" strike="noStrike" dirty="0">
                          <a:effectLst/>
                        </a:rPr>
                        <a:t>договор от 22.08.2013г №25</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34851,3</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309077">
                <a:tc>
                  <a:txBody>
                    <a:bodyPr/>
                    <a:lstStyle/>
                    <a:p>
                      <a:pPr algn="l" fontAlgn="b"/>
                      <a:r>
                        <a:rPr lang="ru-RU" sz="1200" u="none" strike="noStrike" dirty="0">
                          <a:effectLst/>
                        </a:rPr>
                        <a:t>договор от 09.07.2010 №13-ОБ</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24545,0</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26063">
                <a:tc>
                  <a:txBody>
                    <a:bodyPr/>
                    <a:lstStyle/>
                    <a:p>
                      <a:pPr algn="l" fontAlgn="b"/>
                      <a:r>
                        <a:rPr lang="ru-RU" sz="1200" u="none" strike="noStrike" dirty="0">
                          <a:effectLst/>
                        </a:rPr>
                        <a:t>договор от 09.07.2012 № 24 </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19918,8</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71988">
                <a:tc>
                  <a:txBody>
                    <a:bodyPr/>
                    <a:lstStyle/>
                    <a:p>
                      <a:pPr algn="l" fontAlgn="b"/>
                      <a:r>
                        <a:rPr lang="ru-RU" sz="1200" u="none" strike="noStrike" dirty="0">
                          <a:effectLst/>
                        </a:rPr>
                        <a:t>договор  от 05.09.2014 №26</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31195,9</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271988">
                <a:tc>
                  <a:txBody>
                    <a:bodyPr/>
                    <a:lstStyle/>
                    <a:p>
                      <a:pPr algn="l" fontAlgn="b"/>
                      <a:r>
                        <a:rPr lang="ru-RU" sz="1200" u="none" strike="noStrike" dirty="0">
                          <a:effectLst/>
                        </a:rPr>
                        <a:t>договор  от 23.09.2016 №32</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2545,5</a:t>
                      </a:r>
                      <a:endParaRPr lang="ru-RU" sz="12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9525" marR="9525" marT="9525" marB="0" anchor="b"/>
                </a:tc>
              </a:tr>
              <a:tr h="308699">
                <a:tc>
                  <a:txBody>
                    <a:bodyPr/>
                    <a:lstStyle/>
                    <a:p>
                      <a:pPr algn="l" fontAlgn="b"/>
                      <a:r>
                        <a:rPr lang="ru-RU" sz="1200" u="none" strike="noStrike" dirty="0">
                          <a:effectLst/>
                        </a:rPr>
                        <a:t>договор  от 04.08.2017 №33</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u="none" strike="noStrike" dirty="0" smtClean="0">
                          <a:effectLst/>
                        </a:rPr>
                        <a:t>14285,7</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
        <p:nvSpPr>
          <p:cNvPr id="6" name="Правая фигурная скобка 5"/>
          <p:cNvSpPr/>
          <p:nvPr/>
        </p:nvSpPr>
        <p:spPr>
          <a:xfrm>
            <a:off x="3953197" y="4203290"/>
            <a:ext cx="117358" cy="1789755"/>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7" name="Прямоугольник 6"/>
          <p:cNvSpPr/>
          <p:nvPr/>
        </p:nvSpPr>
        <p:spPr>
          <a:xfrm>
            <a:off x="4653515" y="2469110"/>
            <a:ext cx="4316972" cy="1815882"/>
          </a:xfrm>
          <a:prstGeom prst="rect">
            <a:avLst/>
          </a:prstGeom>
        </p:spPr>
        <p:txBody>
          <a:bodyPr wrap="square">
            <a:spAutoFit/>
          </a:bodyPr>
          <a:lstStyle/>
          <a:p>
            <a:r>
              <a:rPr lang="ru-RU" sz="1400" dirty="0">
                <a:solidFill>
                  <a:srgbClr val="0070C0"/>
                </a:solidFill>
                <a:latin typeface="Times New Roman" panose="02020603050405020304" pitchFamily="18" charset="0"/>
                <a:cs typeface="Times New Roman" panose="02020603050405020304" pitchFamily="18" charset="0"/>
              </a:rPr>
              <a:t>Источником возврата бюджетных </a:t>
            </a:r>
            <a:r>
              <a:rPr lang="ru-RU" sz="1400" dirty="0" smtClean="0">
                <a:solidFill>
                  <a:srgbClr val="0070C0"/>
                </a:solidFill>
                <a:latin typeface="Times New Roman" panose="02020603050405020304" pitchFamily="18" charset="0"/>
                <a:cs typeface="Times New Roman" panose="02020603050405020304" pitchFamily="18" charset="0"/>
              </a:rPr>
              <a:t>кредитов в областной бюджет </a:t>
            </a:r>
            <a:r>
              <a:rPr lang="ru-RU" sz="1400" dirty="0">
                <a:solidFill>
                  <a:srgbClr val="0070C0"/>
                </a:solidFill>
                <a:latin typeface="Times New Roman" panose="02020603050405020304" pitchFamily="18" charset="0"/>
                <a:cs typeface="Times New Roman" panose="02020603050405020304" pitchFamily="18" charset="0"/>
              </a:rPr>
              <a:t>является возврат бюджетных кредитов </a:t>
            </a:r>
            <a:r>
              <a:rPr lang="ru-RU" sz="1400" dirty="0" smtClean="0">
                <a:solidFill>
                  <a:srgbClr val="0070C0"/>
                </a:solidFill>
                <a:latin typeface="Times New Roman" panose="02020603050405020304" pitchFamily="18" charset="0"/>
                <a:cs typeface="Times New Roman" panose="02020603050405020304" pitchFamily="18" charset="0"/>
              </a:rPr>
              <a:t>юридическими лицами в бюджет района, задолженность которых по состоянию на 01.12.2017 года составит </a:t>
            </a:r>
            <a:r>
              <a:rPr lang="ru-RU" sz="1400" b="1" dirty="0" smtClean="0">
                <a:solidFill>
                  <a:srgbClr val="0070C0"/>
                </a:solidFill>
                <a:latin typeface="Times New Roman" panose="02020603050405020304" pitchFamily="18" charset="0"/>
                <a:cs typeface="Times New Roman" panose="02020603050405020304" pitchFamily="18" charset="0"/>
              </a:rPr>
              <a:t>78669,4 тыс. рублей</a:t>
            </a:r>
            <a:r>
              <a:rPr lang="ru-RU" sz="1400" dirty="0" smtClean="0">
                <a:solidFill>
                  <a:srgbClr val="0070C0"/>
                </a:solidFill>
                <a:latin typeface="Times New Roman" panose="02020603050405020304" pitchFamily="18" charset="0"/>
                <a:cs typeface="Times New Roman" panose="02020603050405020304" pitchFamily="18" charset="0"/>
              </a:rPr>
              <a:t>, из них</a:t>
            </a:r>
            <a:r>
              <a:rPr lang="en-US" sz="1400" dirty="0" smtClean="0">
                <a:solidFill>
                  <a:srgbClr val="0070C0"/>
                </a:solidFill>
                <a:latin typeface="Times New Roman" panose="02020603050405020304" pitchFamily="18" charset="0"/>
                <a:cs typeface="Times New Roman" panose="02020603050405020304" pitchFamily="18" charset="0"/>
              </a:rPr>
              <a:t>:</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a:solidFill>
                  <a:srgbClr val="0070C0"/>
                </a:solidFill>
                <a:latin typeface="Times New Roman" panose="02020603050405020304" pitchFamily="18" charset="0"/>
                <a:cs typeface="Times New Roman" panose="02020603050405020304" pitchFamily="18" charset="0"/>
              </a:rPr>
              <a:t>МУП «Топливные ресурсы» - 55068,6 </a:t>
            </a:r>
            <a:r>
              <a:rPr lang="ru-RU" sz="1400" dirty="0" smtClean="0">
                <a:solidFill>
                  <a:srgbClr val="0070C0"/>
                </a:solidFill>
                <a:latin typeface="Times New Roman" panose="02020603050405020304" pitchFamily="18" charset="0"/>
                <a:cs typeface="Times New Roman" panose="02020603050405020304" pitchFamily="18" charset="0"/>
              </a:rPr>
              <a:t>тыс. рублей</a:t>
            </a:r>
            <a:endParaRPr lang="ru-RU" sz="1400" dirty="0">
              <a:solidFill>
                <a:srgbClr val="0070C0"/>
              </a:solidFill>
              <a:latin typeface="Times New Roman" panose="02020603050405020304" pitchFamily="18" charset="0"/>
              <a:cs typeface="Times New Roman" panose="02020603050405020304" pitchFamily="18" charset="0"/>
            </a:endParaRPr>
          </a:p>
          <a:p>
            <a:r>
              <a:rPr lang="ru-RU" sz="1400" dirty="0">
                <a:solidFill>
                  <a:srgbClr val="0070C0"/>
                </a:solidFill>
                <a:latin typeface="Times New Roman" panose="02020603050405020304" pitchFamily="18" charset="0"/>
                <a:cs typeface="Times New Roman" panose="02020603050405020304" pitchFamily="18" charset="0"/>
              </a:rPr>
              <a:t> МУП « </a:t>
            </a:r>
            <a:r>
              <a:rPr lang="ru-RU" sz="1400" dirty="0" err="1">
                <a:solidFill>
                  <a:srgbClr val="0070C0"/>
                </a:solidFill>
                <a:latin typeface="Times New Roman" panose="02020603050405020304" pitchFamily="18" charset="0"/>
                <a:cs typeface="Times New Roman" panose="02020603050405020304" pitchFamily="18" charset="0"/>
              </a:rPr>
              <a:t>Теплосбыт</a:t>
            </a:r>
            <a:r>
              <a:rPr lang="ru-RU" sz="1400" dirty="0">
                <a:solidFill>
                  <a:srgbClr val="0070C0"/>
                </a:solidFill>
                <a:latin typeface="Times New Roman" panose="02020603050405020304" pitchFamily="18" charset="0"/>
                <a:cs typeface="Times New Roman" panose="02020603050405020304" pitchFamily="18" charset="0"/>
              </a:rPr>
              <a:t>» – 8600,6 тыс</a:t>
            </a:r>
            <a:r>
              <a:rPr lang="ru-RU" sz="1400" dirty="0" smtClean="0">
                <a:solidFill>
                  <a:srgbClr val="0070C0"/>
                </a:solidFill>
                <a:latin typeface="Times New Roman" panose="02020603050405020304" pitchFamily="18" charset="0"/>
                <a:cs typeface="Times New Roman" panose="02020603050405020304" pitchFamily="18" charset="0"/>
              </a:rPr>
              <a:t>. рублей</a:t>
            </a:r>
          </a:p>
          <a:p>
            <a:r>
              <a:rPr lang="ru-RU" sz="1400" dirty="0">
                <a:solidFill>
                  <a:srgbClr val="0070C0"/>
                </a:solidFill>
                <a:latin typeface="Times New Roman" panose="02020603050405020304" pitchFamily="18" charset="0"/>
                <a:cs typeface="Times New Roman" panose="02020603050405020304" pitchFamily="18" charset="0"/>
              </a:rPr>
              <a:t>МУП «</a:t>
            </a:r>
            <a:r>
              <a:rPr lang="ru-RU" sz="1400" dirty="0" err="1">
                <a:solidFill>
                  <a:srgbClr val="0070C0"/>
                </a:solidFill>
                <a:latin typeface="Times New Roman" panose="02020603050405020304" pitchFamily="18" charset="0"/>
                <a:cs typeface="Times New Roman" panose="02020603050405020304" pitchFamily="18" charset="0"/>
              </a:rPr>
              <a:t>Теплоэнерго</a:t>
            </a:r>
            <a:r>
              <a:rPr lang="ru-RU" sz="1400" dirty="0">
                <a:solidFill>
                  <a:srgbClr val="0070C0"/>
                </a:solidFill>
                <a:latin typeface="Times New Roman" panose="02020603050405020304" pitchFamily="18" charset="0"/>
                <a:cs typeface="Times New Roman" panose="02020603050405020304" pitchFamily="18" charset="0"/>
              </a:rPr>
              <a:t>» - </a:t>
            </a:r>
            <a:r>
              <a:rPr lang="ru-RU" sz="1400" dirty="0" smtClean="0">
                <a:solidFill>
                  <a:srgbClr val="0070C0"/>
                </a:solidFill>
                <a:latin typeface="Times New Roman" panose="02020603050405020304" pitchFamily="18" charset="0"/>
                <a:cs typeface="Times New Roman" panose="02020603050405020304" pitchFamily="18" charset="0"/>
              </a:rPr>
              <a:t>15000,0  тыс. рублей</a:t>
            </a:r>
            <a:endParaRPr lang="ru-RU" sz="1400" dirty="0">
              <a:solidFill>
                <a:srgbClr val="0070C0"/>
              </a:solidFill>
              <a:latin typeface="Times New Roman" panose="02020603050405020304" pitchFamily="18" charset="0"/>
              <a:cs typeface="Times New Roman" panose="02020603050405020304" pitchFamily="18" charset="0"/>
            </a:endParaRPr>
          </a:p>
        </p:txBody>
      </p:sp>
      <p:pic>
        <p:nvPicPr>
          <p:cNvPr id="11" name="Рисунок 10" descr="Картинки по запросу картинки на тему муниципальный долг"/>
          <p:cNvPicPr/>
          <p:nvPr/>
        </p:nvPicPr>
        <p:blipFill>
          <a:blip r:embed="rId3">
            <a:extLst>
              <a:ext uri="{28A0092B-C50C-407E-A947-70E740481C1C}">
                <a14:useLocalDpi xmlns="" xmlns:a14="http://schemas.microsoft.com/office/drawing/2010/main" val="0"/>
              </a:ext>
            </a:extLst>
          </a:blip>
          <a:srcRect/>
          <a:stretch>
            <a:fillRect/>
          </a:stretch>
        </p:blipFill>
        <p:spPr bwMode="auto">
          <a:xfrm>
            <a:off x="5976413" y="4305401"/>
            <a:ext cx="3143272" cy="21002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softRound"/>
          </a:sp3d>
        </p:spPr>
      </p:pic>
    </p:spTree>
    <p:extLst>
      <p:ext uri="{BB962C8B-B14F-4D97-AF65-F5344CB8AC3E}">
        <p14:creationId xmlns="" xmlns:p14="http://schemas.microsoft.com/office/powerpoint/2010/main" val="765392232"/>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descr="https://im0-tub-ru.yandex.net/i?id=ce84fb6ff104dd05260970adc8bdb25c-l&amp;n=13"/>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332656"/>
            <a:ext cx="8784976" cy="5904656"/>
          </a:xfrm>
          <a:prstGeom prst="rect">
            <a:avLst/>
          </a:prstGeom>
          <a:noFill/>
          <a:ln>
            <a:noFill/>
          </a:ln>
        </p:spPr>
      </p:pic>
      <p:sp>
        <p:nvSpPr>
          <p:cNvPr id="6" name="Прямоугольник 5"/>
          <p:cNvSpPr/>
          <p:nvPr/>
        </p:nvSpPr>
        <p:spPr>
          <a:xfrm>
            <a:off x="755576" y="1670542"/>
            <a:ext cx="3600400" cy="369331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ru-RU" altLang="ru-RU" dirty="0">
                <a:latin typeface="Times New Roman" pitchFamily="18" charset="0"/>
              </a:rPr>
              <a:t>Финансовый отдел администрации Октябрьского муниципального района</a:t>
            </a:r>
          </a:p>
          <a:p>
            <a:r>
              <a:rPr lang="ru-RU" altLang="ru-RU" dirty="0">
                <a:latin typeface="Times New Roman" pitchFamily="18" charset="0"/>
              </a:rPr>
              <a:t>Начальник финансового отдела: </a:t>
            </a:r>
            <a:r>
              <a:rPr lang="ru-RU" altLang="ru-RU" dirty="0" err="1">
                <a:latin typeface="Times New Roman" pitchFamily="18" charset="0"/>
              </a:rPr>
              <a:t>Бянкина</a:t>
            </a:r>
            <a:r>
              <a:rPr lang="ru-RU" altLang="ru-RU" dirty="0">
                <a:latin typeface="Times New Roman" pitchFamily="18" charset="0"/>
              </a:rPr>
              <a:t> И.В.</a:t>
            </a:r>
          </a:p>
          <a:p>
            <a:r>
              <a:rPr lang="ru-RU" altLang="ru-RU" dirty="0">
                <a:latin typeface="Times New Roman" pitchFamily="18" charset="0"/>
              </a:rPr>
              <a:t>Адрес:  ЕАО, Октябрьский район,  </a:t>
            </a:r>
            <a:r>
              <a:rPr lang="ru-RU" altLang="ru-RU" dirty="0" err="1">
                <a:latin typeface="Times New Roman" pitchFamily="18" charset="0"/>
              </a:rPr>
              <a:t>с.Амурзет</a:t>
            </a:r>
            <a:r>
              <a:rPr lang="ru-RU" altLang="ru-RU" dirty="0">
                <a:latin typeface="Times New Roman" pitchFamily="18" charset="0"/>
              </a:rPr>
              <a:t>, </a:t>
            </a:r>
            <a:r>
              <a:rPr lang="ru-RU" altLang="ru-RU" dirty="0" err="1">
                <a:latin typeface="Times New Roman" pitchFamily="18" charset="0"/>
              </a:rPr>
              <a:t>ул.Калинина</a:t>
            </a:r>
            <a:r>
              <a:rPr lang="ru-RU" altLang="ru-RU" dirty="0">
                <a:latin typeface="Times New Roman" pitchFamily="18" charset="0"/>
              </a:rPr>
              <a:t>, 25   </a:t>
            </a:r>
            <a:br>
              <a:rPr lang="ru-RU" altLang="ru-RU" dirty="0">
                <a:latin typeface="Times New Roman" pitchFamily="18" charset="0"/>
              </a:rPr>
            </a:br>
            <a:r>
              <a:rPr lang="ru-RU" altLang="ru-RU" dirty="0">
                <a:latin typeface="Times New Roman" pitchFamily="18" charset="0"/>
              </a:rPr>
              <a:t>Телефон: 21-6-96; 21-6-95</a:t>
            </a:r>
          </a:p>
          <a:p>
            <a:r>
              <a:rPr lang="ru-RU" altLang="ru-RU" dirty="0">
                <a:latin typeface="Times New Roman" pitchFamily="18" charset="0"/>
              </a:rPr>
              <a:t>Адрес электронной почты  </a:t>
            </a:r>
            <a:r>
              <a:rPr lang="en-US" altLang="ru-RU" dirty="0" err="1">
                <a:latin typeface="Times New Roman" pitchFamily="18" charset="0"/>
                <a:hlinkClick r:id="rId3"/>
              </a:rPr>
              <a:t>finotokt</a:t>
            </a:r>
            <a:r>
              <a:rPr lang="ru-RU" altLang="ru-RU" dirty="0">
                <a:latin typeface="Times New Roman" pitchFamily="18" charset="0"/>
                <a:hlinkClick r:id="rId3"/>
              </a:rPr>
              <a:t>@</a:t>
            </a:r>
            <a:r>
              <a:rPr lang="en-US" altLang="ru-RU" dirty="0">
                <a:latin typeface="Times New Roman" pitchFamily="18" charset="0"/>
                <a:hlinkClick r:id="rId3"/>
              </a:rPr>
              <a:t>mail</a:t>
            </a:r>
            <a:r>
              <a:rPr lang="ru-RU" altLang="ru-RU" dirty="0">
                <a:latin typeface="Times New Roman" pitchFamily="18" charset="0"/>
                <a:hlinkClick r:id="rId3"/>
              </a:rPr>
              <a:t>.</a:t>
            </a:r>
            <a:r>
              <a:rPr lang="ru-RU" altLang="ru-RU" dirty="0" err="1">
                <a:latin typeface="Times New Roman" pitchFamily="18" charset="0"/>
                <a:hlinkClick r:id="rId3"/>
              </a:rPr>
              <a:t>ru</a:t>
            </a:r>
            <a:endParaRPr lang="ru-RU" altLang="ru-RU" dirty="0">
              <a:latin typeface="Times New Roman" pitchFamily="18" charset="0"/>
            </a:endParaRPr>
          </a:p>
          <a:p>
            <a:endParaRPr lang="ru-RU" altLang="ru-RU" dirty="0">
              <a:latin typeface="Times New Roman" pitchFamily="18" charset="0"/>
            </a:endParaRPr>
          </a:p>
          <a:p>
            <a:r>
              <a:rPr lang="ru-RU" altLang="ru-RU" dirty="0">
                <a:latin typeface="Times New Roman" pitchFamily="18" charset="0"/>
              </a:rPr>
              <a:t>Режим работы :  с 9.00 до 13.00, с 14.00 до 1</a:t>
            </a:r>
            <a:r>
              <a:rPr lang="en-US" altLang="ru-RU" dirty="0">
                <a:latin typeface="Times New Roman" pitchFamily="18" charset="0"/>
              </a:rPr>
              <a:t>7</a:t>
            </a:r>
            <a:r>
              <a:rPr lang="ru-RU" altLang="ru-RU" dirty="0">
                <a:latin typeface="Times New Roman" pitchFamily="18" charset="0"/>
              </a:rPr>
              <a:t>.</a:t>
            </a:r>
            <a:r>
              <a:rPr lang="en-US" altLang="ru-RU" dirty="0">
                <a:latin typeface="Times New Roman" pitchFamily="18" charset="0"/>
              </a:rPr>
              <a:t>15</a:t>
            </a:r>
            <a:endParaRPr lang="ru-RU" altLang="ru-RU" dirty="0">
              <a:latin typeface="Times New Roman" pitchFamily="18" charset="0"/>
            </a:endParaRPr>
          </a:p>
        </p:txBody>
      </p:sp>
      <p:pic>
        <p:nvPicPr>
          <p:cNvPr id="7" name="Рисунок 6" descr="http://www.okt.eao.ru.opt-images.1c-bitrix-cdn.ru/upload/medialibrary/9ac/mpyggihu%20cbgzzkpcklnbjtsdglkfccjp%20ivueyfihkjhu_480_481.jpg?145792460862758"/>
          <p:cNvPicPr/>
          <p:nvPr/>
        </p:nvPicPr>
        <p:blipFill>
          <a:blip r:embed="rId4" cstate="print"/>
          <a:srcRect/>
          <a:stretch>
            <a:fillRect/>
          </a:stretch>
        </p:blipFill>
        <p:spPr bwMode="auto">
          <a:xfrm>
            <a:off x="7922662" y="332656"/>
            <a:ext cx="1041826" cy="1224136"/>
          </a:xfrm>
          <a:prstGeom prst="rect">
            <a:avLst/>
          </a:prstGeom>
          <a:noFill/>
          <a:ln w="9525">
            <a:noFill/>
            <a:miter lim="800000"/>
            <a:headEnd/>
            <a:tailEnd/>
          </a:ln>
        </p:spPr>
      </p:pic>
    </p:spTree>
    <p:extLst>
      <p:ext uri="{BB962C8B-B14F-4D97-AF65-F5344CB8AC3E}">
        <p14:creationId xmlns="" xmlns:p14="http://schemas.microsoft.com/office/powerpoint/2010/main" val="37216104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827585" y="188640"/>
            <a:ext cx="8002876" cy="792088"/>
          </a:xfrm>
          <a:prstGeom prst="ribbon2">
            <a:avLst/>
          </a:prstGeom>
          <a:solidFill>
            <a:schemeClr val="accent2">
              <a:lumMod val="40000"/>
              <a:lumOff val="60000"/>
            </a:schemeClr>
          </a:solidFill>
          <a:effectLst>
            <a:glow rad="1397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ПРИНЦИПЫ </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БЮДЖЕТНОЙ </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СИСТЕМЫ</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58460" y="4585403"/>
            <a:ext cx="4572000" cy="369332"/>
          </a:xfrm>
          <a:prstGeom prst="rect">
            <a:avLst/>
          </a:prstGeom>
        </p:spPr>
        <p:txBody>
          <a:bodyPr>
            <a:spAutoFit/>
          </a:bodyPr>
          <a:lstStyle/>
          <a:p>
            <a:pPr algn="just">
              <a:defRPr/>
            </a:pPr>
            <a:r>
              <a:rPr lang="ru-RU" dirty="0" smtClean="0"/>
              <a:t> </a:t>
            </a:r>
            <a:endParaRPr lang="ru-RU" dirty="0"/>
          </a:p>
        </p:txBody>
      </p:sp>
      <p:sp>
        <p:nvSpPr>
          <p:cNvPr id="5" name="Прямоугольник 4"/>
          <p:cNvSpPr/>
          <p:nvPr/>
        </p:nvSpPr>
        <p:spPr>
          <a:xfrm>
            <a:off x="0" y="4365104"/>
            <a:ext cx="4572000" cy="553998"/>
          </a:xfrm>
          <a:prstGeom prst="rect">
            <a:avLst/>
          </a:prstGeom>
        </p:spPr>
        <p:txBody>
          <a:bodyPr>
            <a:spAutoFit/>
          </a:bodyPr>
          <a:lstStyle/>
          <a:p>
            <a:pPr>
              <a:defRPr/>
            </a:pPr>
            <a:endParaRPr lang="ru-RU" sz="1200" dirty="0"/>
          </a:p>
          <a:p>
            <a:pPr>
              <a:defRPr/>
            </a:pPr>
            <a:endParaRPr lang="ru-RU" dirty="0"/>
          </a:p>
        </p:txBody>
      </p:sp>
      <p:sp>
        <p:nvSpPr>
          <p:cNvPr id="10" name="Прямоугольник 9"/>
          <p:cNvSpPr/>
          <p:nvPr/>
        </p:nvSpPr>
        <p:spPr>
          <a:xfrm>
            <a:off x="971600" y="1788438"/>
            <a:ext cx="2624088" cy="910517"/>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a:t>1. Принцип единства бюджетной системы</a:t>
            </a:r>
          </a:p>
        </p:txBody>
      </p:sp>
      <p:sp>
        <p:nvSpPr>
          <p:cNvPr id="11" name="Стрелка вправо 10"/>
          <p:cNvSpPr/>
          <p:nvPr/>
        </p:nvSpPr>
        <p:spPr>
          <a:xfrm>
            <a:off x="3629999" y="1834907"/>
            <a:ext cx="394618" cy="484632"/>
          </a:xfrm>
          <a:prstGeom prst="rightArrow">
            <a:avLst/>
          </a:prstGeom>
          <a:solidFill>
            <a:schemeClr val="accent1">
              <a:lumMod val="75000"/>
            </a:schemeClr>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2" name="Прямоугольник 11"/>
          <p:cNvSpPr/>
          <p:nvPr/>
        </p:nvSpPr>
        <p:spPr>
          <a:xfrm>
            <a:off x="3995936" y="1308921"/>
            <a:ext cx="4968552" cy="1624274"/>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ru-RU" sz="1200" b="1" i="1" dirty="0">
                <a:latin typeface="Times New Roman" panose="02020603050405020304" pitchFamily="18" charset="0"/>
                <a:cs typeface="Times New Roman" panose="02020603050405020304" pitchFamily="18" charset="0"/>
              </a:rPr>
              <a:t>означает единство бюджетного законодательства РФ,  форм бюджетной документации и бюджетной отчетности, бюджетной классификации  бюджетных мер принуждения за нарушение бюджетного законодательства РФ единый порядок установления и исполнения расходных обязательств, формирования доходов и осуществления расходов бюджетов, ведения бюджетного учета и составления бюджетной отчетности , единство порядка исполнения судебных актов по обращению взыскания на средства бюджетов</a:t>
            </a:r>
            <a:r>
              <a:rPr lang="ru-RU" sz="1200" b="1" i="1" dirty="0"/>
              <a:t>.</a:t>
            </a:r>
          </a:p>
        </p:txBody>
      </p:sp>
      <p:sp>
        <p:nvSpPr>
          <p:cNvPr id="13" name="Прямоугольник 12"/>
          <p:cNvSpPr/>
          <p:nvPr/>
        </p:nvSpPr>
        <p:spPr>
          <a:xfrm>
            <a:off x="971600" y="3120206"/>
            <a:ext cx="2629203" cy="1244898"/>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ru-RU" sz="1400" b="1" i="1" dirty="0">
                <a:latin typeface="Times New Roman" pitchFamily="18" charset="0"/>
                <a:cs typeface="Times New Roman" pitchFamily="18" charset="0"/>
              </a:rPr>
              <a:t>2.Принцип полноты отражения доходов, расходов и источников финансирования дефицитов бюджетов</a:t>
            </a:r>
          </a:p>
          <a:p>
            <a:pPr>
              <a:defRPr/>
            </a:pPr>
            <a:endParaRPr lang="ru-RU" dirty="0"/>
          </a:p>
        </p:txBody>
      </p:sp>
      <p:sp>
        <p:nvSpPr>
          <p:cNvPr id="14" name="Стрелка вправо 13"/>
          <p:cNvSpPr/>
          <p:nvPr/>
        </p:nvSpPr>
        <p:spPr>
          <a:xfrm>
            <a:off x="3595688" y="3484862"/>
            <a:ext cx="467345" cy="448194"/>
          </a:xfrm>
          <a:prstGeom prst="rightArrow">
            <a:avLst>
              <a:gd name="adj1" fmla="val 50000"/>
              <a:gd name="adj2" fmla="val 84305"/>
            </a:avLst>
          </a:prstGeom>
          <a:solidFill>
            <a:schemeClr val="accent1">
              <a:lumMod val="75000"/>
            </a:schemeClr>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5" name="Прямоугольник 14"/>
          <p:cNvSpPr/>
          <p:nvPr/>
        </p:nvSpPr>
        <p:spPr>
          <a:xfrm>
            <a:off x="4072056" y="3218829"/>
            <a:ext cx="4944807" cy="936103"/>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что все доходы, расходы и источники финансирования дефицитов бюджетов в обязательном порядке и в полном объеме отражаются в соответствующих бюджетах</a:t>
            </a:r>
            <a:r>
              <a:rPr lang="ru-RU" b="1" i="1" dirty="0">
                <a:latin typeface="Times New Roman" pitchFamily="18" charset="0"/>
                <a:cs typeface="Times New Roman" pitchFamily="18" charset="0"/>
              </a:rPr>
              <a:t>.</a:t>
            </a:r>
          </a:p>
        </p:txBody>
      </p:sp>
      <p:sp>
        <p:nvSpPr>
          <p:cNvPr id="16" name="Прямоугольник 15"/>
          <p:cNvSpPr/>
          <p:nvPr/>
        </p:nvSpPr>
        <p:spPr>
          <a:xfrm>
            <a:off x="971600" y="4637822"/>
            <a:ext cx="2597910" cy="1023426"/>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latin typeface="Times New Roman" pitchFamily="18" charset="0"/>
                <a:cs typeface="Times New Roman" pitchFamily="18" charset="0"/>
              </a:rPr>
              <a:t>3.Принцип сбалансированности бюджета</a:t>
            </a:r>
          </a:p>
          <a:p>
            <a:r>
              <a:rPr lang="ru-RU" b="1" dirty="0"/>
              <a:t> </a:t>
            </a:r>
          </a:p>
        </p:txBody>
      </p:sp>
      <p:sp>
        <p:nvSpPr>
          <p:cNvPr id="17" name="Стрелка вправо 16"/>
          <p:cNvSpPr/>
          <p:nvPr/>
        </p:nvSpPr>
        <p:spPr>
          <a:xfrm>
            <a:off x="3629999" y="4770807"/>
            <a:ext cx="442057" cy="448314"/>
          </a:xfrm>
          <a:prstGeom prst="rightArrow">
            <a:avLst/>
          </a:prstGeom>
          <a:solidFill>
            <a:schemeClr val="accent1">
              <a:lumMod val="75000"/>
            </a:schemeClr>
          </a:solidFill>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8" name="Прямоугольник 17"/>
          <p:cNvSpPr/>
          <p:nvPr/>
        </p:nvSpPr>
        <p:spPr>
          <a:xfrm>
            <a:off x="4063033" y="4453156"/>
            <a:ext cx="4906390" cy="1208092"/>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 уменьшенных на суммы выплат из бюджета, связанных с источниками финансирования дефицита бюджета и изменением остатков на счетах по учету средств бюджетов</a:t>
            </a:r>
          </a:p>
        </p:txBody>
      </p:sp>
    </p:spTree>
    <p:extLst>
      <p:ext uri="{BB962C8B-B14F-4D97-AF65-F5344CB8AC3E}">
        <p14:creationId xmlns="" xmlns:p14="http://schemas.microsoft.com/office/powerpoint/2010/main" val="10123148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276872"/>
            <a:ext cx="7992888" cy="1938992"/>
          </a:xfrm>
          <a:prstGeom prst="rect">
            <a:avLst/>
          </a:prstGeom>
        </p:spPr>
        <p:txBody>
          <a:bodyPr wrap="square">
            <a:spAutoFit/>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Спасибо за внимание!</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51774114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813284"/>
            <a:ext cx="2550339" cy="815516"/>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latin typeface="Times New Roman" pitchFamily="18" charset="0"/>
                <a:cs typeface="Times New Roman" pitchFamily="18" charset="0"/>
              </a:rPr>
              <a:t>4.Принцип </a:t>
            </a:r>
            <a:r>
              <a:rPr lang="ru-RU" sz="1400" b="1" i="1" dirty="0">
                <a:latin typeface="Times New Roman" pitchFamily="18" charset="0"/>
                <a:cs typeface="Times New Roman" pitchFamily="18" charset="0"/>
              </a:rPr>
              <a:t>эффективности использования бюджетных средств</a:t>
            </a:r>
          </a:p>
        </p:txBody>
      </p:sp>
      <p:sp>
        <p:nvSpPr>
          <p:cNvPr id="5" name="Прямоугольник 4"/>
          <p:cNvSpPr/>
          <p:nvPr/>
        </p:nvSpPr>
        <p:spPr>
          <a:xfrm>
            <a:off x="4139951" y="260648"/>
            <a:ext cx="4640623" cy="1656184"/>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с использованием наименьшего объема средств (экономности) и (или) достижения наилучшего результата с использованием определенного бюджетом объема средств (результативности</a:t>
            </a:r>
            <a:r>
              <a:rPr lang="ru-RU" sz="1200" i="1" dirty="0">
                <a:latin typeface="Times New Roman" pitchFamily="18" charset="0"/>
                <a:cs typeface="Times New Roman" pitchFamily="18" charset="0"/>
              </a:rPr>
              <a:t>).</a:t>
            </a:r>
          </a:p>
        </p:txBody>
      </p:sp>
      <p:sp>
        <p:nvSpPr>
          <p:cNvPr id="6" name="Прямоугольник 5"/>
          <p:cNvSpPr/>
          <p:nvPr/>
        </p:nvSpPr>
        <p:spPr>
          <a:xfrm>
            <a:off x="971600" y="2101976"/>
            <a:ext cx="2504580" cy="720080"/>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latin typeface="Times New Roman" pitchFamily="18" charset="0"/>
                <a:cs typeface="Times New Roman" pitchFamily="18" charset="0"/>
              </a:rPr>
              <a:t>5.Принцип </a:t>
            </a:r>
            <a:r>
              <a:rPr lang="ru-RU" sz="1400" b="1" i="1" dirty="0">
                <a:latin typeface="Times New Roman" pitchFamily="18" charset="0"/>
                <a:cs typeface="Times New Roman" pitchFamily="18" charset="0"/>
              </a:rPr>
              <a:t>общего (совокупного) покрытия расходов бюджетов</a:t>
            </a:r>
          </a:p>
        </p:txBody>
      </p:sp>
      <p:sp>
        <p:nvSpPr>
          <p:cNvPr id="7" name="Прямоугольник 6"/>
          <p:cNvSpPr/>
          <p:nvPr/>
        </p:nvSpPr>
        <p:spPr>
          <a:xfrm>
            <a:off x="4139952" y="2057399"/>
            <a:ext cx="4640623" cy="1277175"/>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 </a:t>
            </a:r>
            <a:r>
              <a:rPr lang="ru-RU" sz="1200" b="1" i="1" dirty="0">
                <a:latin typeface="Times New Roman" pitchFamily="18" charset="0"/>
                <a:cs typeface="Times New Roman" pitchFamily="18" charset="0"/>
              </a:rPr>
              <a:t>означает, что расходы бюджета не могут быть увязаны с определенными доходами бюджета и источниками финансирования дефицита бюджета, если иное не предусмотрено законом (решением) о бюджете в части, касающейся</a:t>
            </a:r>
            <a:r>
              <a:rPr lang="ru-RU" sz="1200" b="1" i="1" dirty="0" smtClean="0">
                <a:latin typeface="Times New Roman" pitchFamily="18" charset="0"/>
                <a:cs typeface="Times New Roman" pitchFamily="18" charset="0"/>
              </a:rPr>
              <a:t>: субвенций, субсидий, добровольных пожертвований</a:t>
            </a:r>
            <a:endParaRPr lang="ru-RU" sz="1200" b="1" i="1" dirty="0">
              <a:latin typeface="Times New Roman" pitchFamily="18" charset="0"/>
              <a:cs typeface="Times New Roman" pitchFamily="18" charset="0"/>
            </a:endParaRPr>
          </a:p>
        </p:txBody>
      </p:sp>
      <p:sp>
        <p:nvSpPr>
          <p:cNvPr id="8" name="Прямоугольник 7"/>
          <p:cNvSpPr/>
          <p:nvPr/>
        </p:nvSpPr>
        <p:spPr>
          <a:xfrm>
            <a:off x="971600" y="3334575"/>
            <a:ext cx="2510051" cy="792088"/>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latin typeface="Times New Roman" pitchFamily="18" charset="0"/>
                <a:cs typeface="Times New Roman" pitchFamily="18" charset="0"/>
              </a:rPr>
              <a:t>6.Принцип </a:t>
            </a:r>
            <a:r>
              <a:rPr lang="ru-RU" sz="1400" b="1" i="1" dirty="0">
                <a:latin typeface="Times New Roman" pitchFamily="18" charset="0"/>
                <a:cs typeface="Times New Roman" pitchFamily="18" charset="0"/>
              </a:rPr>
              <a:t>прозрачности (</a:t>
            </a:r>
            <a:r>
              <a:rPr lang="ru-RU" sz="1400" b="1" i="1" dirty="0" smtClean="0">
                <a:latin typeface="Times New Roman" pitchFamily="18" charset="0"/>
                <a:cs typeface="Times New Roman" pitchFamily="18" charset="0"/>
              </a:rPr>
              <a:t>открытости)</a:t>
            </a:r>
            <a:endParaRPr lang="ru-RU" sz="1400" b="1" i="1" dirty="0">
              <a:latin typeface="Times New Roman" pitchFamily="18" charset="0"/>
              <a:cs typeface="Times New Roman" pitchFamily="18" charset="0"/>
            </a:endParaRPr>
          </a:p>
        </p:txBody>
      </p:sp>
      <p:sp>
        <p:nvSpPr>
          <p:cNvPr id="9" name="Прямоугольник 8"/>
          <p:cNvSpPr/>
          <p:nvPr/>
        </p:nvSpPr>
        <p:spPr>
          <a:xfrm>
            <a:off x="4145780" y="3373290"/>
            <a:ext cx="4640623" cy="732300"/>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надежность показателей прогноза социально-экономического развития соответствующей территории и реалистичность расчета доходов и расходов бюджета.</a:t>
            </a:r>
          </a:p>
        </p:txBody>
      </p:sp>
      <p:sp>
        <p:nvSpPr>
          <p:cNvPr id="10" name="Стрелка вправо 9"/>
          <p:cNvSpPr/>
          <p:nvPr/>
        </p:nvSpPr>
        <p:spPr>
          <a:xfrm>
            <a:off x="3564778" y="913197"/>
            <a:ext cx="581002" cy="484632"/>
          </a:xfrm>
          <a:prstGeom prst="rightArrow">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трелка вправо 10"/>
          <p:cNvSpPr/>
          <p:nvPr/>
        </p:nvSpPr>
        <p:spPr>
          <a:xfrm>
            <a:off x="3497708" y="2219700"/>
            <a:ext cx="642243" cy="484632"/>
          </a:xfrm>
          <a:prstGeom prst="rightArrow">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a:off x="3497708" y="3420358"/>
            <a:ext cx="648071" cy="484632"/>
          </a:xfrm>
          <a:prstGeom prst="rightArrow">
            <a:avLst>
              <a:gd name="adj1" fmla="val 50000"/>
              <a:gd name="adj2" fmla="val 72870"/>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971600" y="4483968"/>
            <a:ext cx="2526108" cy="745232"/>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latin typeface="Times New Roman" pitchFamily="18" charset="0"/>
                <a:cs typeface="Times New Roman" pitchFamily="18" charset="0"/>
              </a:rPr>
              <a:t>7. </a:t>
            </a:r>
            <a:r>
              <a:rPr lang="ru-RU" sz="1400" b="1" i="1" dirty="0">
                <a:latin typeface="Times New Roman" pitchFamily="18" charset="0"/>
                <a:cs typeface="Times New Roman" pitchFamily="18" charset="0"/>
              </a:rPr>
              <a:t>Принцип адресности и целевого характера бюджетных средств</a:t>
            </a:r>
          </a:p>
        </p:txBody>
      </p:sp>
      <p:sp>
        <p:nvSpPr>
          <p:cNvPr id="15" name="Прямоугольник 14"/>
          <p:cNvSpPr/>
          <p:nvPr/>
        </p:nvSpPr>
        <p:spPr>
          <a:xfrm>
            <a:off x="4145779" y="4327376"/>
            <a:ext cx="4640623" cy="901824"/>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что бюджетные ассигнования и лимиты бюджетных обязательств доводятся до конкретных получателей бюджетных средств с указанием цели их использования.</a:t>
            </a:r>
          </a:p>
        </p:txBody>
      </p:sp>
      <p:sp>
        <p:nvSpPr>
          <p:cNvPr id="16" name="Стрелка вправо 15"/>
          <p:cNvSpPr/>
          <p:nvPr/>
        </p:nvSpPr>
        <p:spPr>
          <a:xfrm>
            <a:off x="3497708" y="4581128"/>
            <a:ext cx="648071" cy="504056"/>
          </a:xfrm>
          <a:prstGeom prst="rightArrow">
            <a:avLst/>
          </a:prstGeom>
          <a:solidFill>
            <a:schemeClr val="accent1">
              <a:lumMod val="75000"/>
            </a:schemeClr>
          </a:solidFill>
          <a:ln>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низ 16"/>
          <p:cNvSpPr/>
          <p:nvPr/>
        </p:nvSpPr>
        <p:spPr>
          <a:xfrm>
            <a:off x="1619672" y="5229200"/>
            <a:ext cx="684378" cy="288032"/>
          </a:xfrm>
          <a:prstGeom prst="downArrow">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971599" y="5510118"/>
            <a:ext cx="2545293" cy="871209"/>
          </a:xfrm>
          <a:prstGeom prst="rect">
            <a:avLst/>
          </a:prstGeom>
          <a:solidFill>
            <a:schemeClr val="accent2">
              <a:lumMod val="40000"/>
              <a:lumOff val="6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a:latin typeface="Times New Roman" pitchFamily="18" charset="0"/>
                <a:cs typeface="Times New Roman" pitchFamily="18" charset="0"/>
              </a:rPr>
              <a:t>Принцип подведомственности расходов бюджетов</a:t>
            </a:r>
          </a:p>
        </p:txBody>
      </p:sp>
      <p:sp>
        <p:nvSpPr>
          <p:cNvPr id="19" name="Стрелка вправо 18"/>
          <p:cNvSpPr/>
          <p:nvPr/>
        </p:nvSpPr>
        <p:spPr>
          <a:xfrm>
            <a:off x="3497708" y="5510119"/>
            <a:ext cx="648071" cy="511169"/>
          </a:xfrm>
          <a:prstGeom prst="rightArrow">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145779" y="5301208"/>
            <a:ext cx="4640623" cy="1080120"/>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i="1" dirty="0">
                <a:latin typeface="Times New Roman" pitchFamily="18" charset="0"/>
                <a:cs typeface="Times New Roman" pitchFamily="18" charset="0"/>
              </a:rPr>
              <a:t>означает, что получатели бюджетных средств вправе получать бюджетные ассигнования и лимиты бюджетных обязательств только от главного распорядителя (распорядителя) бюджетных средств, в ведении которого они находятся</a:t>
            </a:r>
            <a:r>
              <a:rPr lang="ru-RU" sz="1200" b="1" i="1" dirty="0" smtClean="0">
                <a:latin typeface="Times New Roman" pitchFamily="18" charset="0"/>
                <a:cs typeface="Times New Roman" pitchFamily="18" charset="0"/>
              </a:rPr>
              <a:t>.</a:t>
            </a:r>
            <a:r>
              <a:rPr lang="ru-RU" sz="1200" b="1" i="1" dirty="0">
                <a:latin typeface="Times New Roman" pitchFamily="18" charset="0"/>
                <a:cs typeface="Times New Roman" pitchFamily="18" charset="0"/>
              </a:rPr>
              <a:t> </a:t>
            </a:r>
          </a:p>
        </p:txBody>
      </p:sp>
    </p:spTree>
    <p:extLst>
      <p:ext uri="{BB962C8B-B14F-4D97-AF65-F5344CB8AC3E}">
        <p14:creationId xmlns="" xmlns:p14="http://schemas.microsoft.com/office/powerpoint/2010/main" val="39331666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1280869" y="1204302"/>
            <a:ext cx="7560840" cy="5465057"/>
          </a:xfrm>
          <a:prstGeom prst="verticalScroll">
            <a:avLst/>
          </a:prstGeom>
          <a:solidFill>
            <a:schemeClr val="accent2">
              <a:lumMod val="20000"/>
              <a:lumOff val="80000"/>
            </a:schemeClr>
          </a:solidFill>
          <a:effectLst>
            <a:glow rad="139700">
              <a:schemeClr val="accent5">
                <a:satMod val="175000"/>
                <a:alpha val="40000"/>
              </a:schemeClr>
            </a:glow>
            <a:outerShdw blurRad="50800" dist="25000" dir="5400000" rotWithShape="0">
              <a:schemeClr val="accent5">
                <a:shade val="30000"/>
                <a:satMod val="150000"/>
                <a:alpha val="38000"/>
              </a:scheme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ru-RU"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Планирование расходов бюджета преимущественно в рамках муниципальных программ в целях повышения эффективности расходования бюджетных средств и сокращения неэффективных расходов</a:t>
            </a:r>
          </a:p>
          <a:p>
            <a:pPr algn="ctr"/>
            <a:endPar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Обеспечение сбалансированности </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бюджета</a:t>
            </a:r>
          </a:p>
          <a:p>
            <a:pPr algn="ctr"/>
            <a:endPar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Решения по увеличению действующих и установлению новых расходных обязательств должны быть приняты только в пределах имеющихся для их реализации финансовых ресурсов в рамках установленных бюджетным законодательством ограничений</a:t>
            </a:r>
            <a:endPar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роведение </a:t>
            </a: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целенаправленной и эффективной работы с администраторами доходов с целью выявления скрытых резервов, повышения уровня собираемости налогов, сокращения недоимки, усиления налоговой дисциплины</a:t>
            </a:r>
            <a:r>
              <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p>
          <a:p>
            <a:pPr algn="ctr"/>
            <a:endParaRPr lang="ru-RU"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заимодействие </a:t>
            </a: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с налоговыми органами, продолжение работы по легализации объектов налогообложения, выявлению и пересечению схем минимизации налогов, совершенствованию методов контроля легализации «теневой» заработной платы</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p>
          <a:p>
            <a:pPr algn="ctr"/>
            <a:endPar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ыявление </a:t>
            </a: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земельных участков (путем проведения инвентаризации), права на которые не оформлены в установленном </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порядке, усиление претензионной-исковой </a:t>
            </a:r>
            <a:r>
              <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работы по взысканию задолженности по неналоговым доходам</a:t>
            </a:r>
          </a:p>
          <a:p>
            <a:pPr algn="ctr"/>
            <a:endPar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1559805" y="188640"/>
            <a:ext cx="7002969" cy="1015663"/>
          </a:xfrm>
          <a:prstGeom prst="rect">
            <a:avLst/>
          </a:prstGeom>
        </p:spPr>
        <p:txBody>
          <a:bodyPr wrap="square">
            <a:spAutoFit/>
          </a:bodyPr>
          <a:lstStyle/>
          <a:p>
            <a:pPr algn="ctr"/>
            <a:r>
              <a:rPr lang="ru-RU" sz="2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ОСНОВНЫЕ НАПРАВЛЕНИЯ БЮДЖЕТНОЙ И НАЛОГОВОЙ ПОЛИТИКИ НА 2018 ГОД И ПЛАНОВЫЙ ПЕРИОД 2019-2020 Годов</a:t>
            </a:r>
            <a:endParaRPr lang="ru-RU" sz="2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186807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углая лента лицом вверх 1"/>
          <p:cNvSpPr/>
          <p:nvPr/>
        </p:nvSpPr>
        <p:spPr>
          <a:xfrm>
            <a:off x="971600" y="332656"/>
            <a:ext cx="7416824" cy="864096"/>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СТАДИИ БЮДЖЕТНОГО ПРОЦЕССА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1736688" y="1757034"/>
            <a:ext cx="2736304" cy="645407"/>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lvl="0" algn="ctr"/>
            <a:r>
              <a:rPr lang="ru-RU" sz="1400" b="1" dirty="0" smtClean="0">
                <a:solidFill>
                  <a:schemeClr val="tx1"/>
                </a:solidFill>
                <a:latin typeface="Times New Roman" pitchFamily="18" charset="0"/>
                <a:cs typeface="Times New Roman" pitchFamily="18" charset="0"/>
              </a:rPr>
              <a:t>1 . Разработка </a:t>
            </a:r>
            <a:r>
              <a:rPr lang="ru-RU" sz="1400" b="1" dirty="0">
                <a:solidFill>
                  <a:schemeClr val="tx1"/>
                </a:solidFill>
                <a:latin typeface="Times New Roman" pitchFamily="18" charset="0"/>
                <a:cs typeface="Times New Roman" pitchFamily="18" charset="0"/>
              </a:rPr>
              <a:t>проекта бюджета </a:t>
            </a:r>
          </a:p>
        </p:txBody>
      </p:sp>
      <p:sp>
        <p:nvSpPr>
          <p:cNvPr id="4" name="Прямоугольник 3"/>
          <p:cNvSpPr/>
          <p:nvPr/>
        </p:nvSpPr>
        <p:spPr>
          <a:xfrm>
            <a:off x="1756083" y="2734610"/>
            <a:ext cx="2736304" cy="648072"/>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2. Рассмотрение</a:t>
            </a:r>
            <a:endParaRPr lang="ru-RU" sz="1400" b="1"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 проекта бюджета </a:t>
            </a:r>
          </a:p>
        </p:txBody>
      </p:sp>
      <p:sp>
        <p:nvSpPr>
          <p:cNvPr id="5" name="Прямоугольник 4"/>
          <p:cNvSpPr/>
          <p:nvPr/>
        </p:nvSpPr>
        <p:spPr>
          <a:xfrm>
            <a:off x="1757782" y="3746322"/>
            <a:ext cx="2736304" cy="576064"/>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solidFill>
                  <a:schemeClr val="tx1"/>
                </a:solidFill>
                <a:latin typeface="Times New Roman" pitchFamily="18" charset="0"/>
                <a:cs typeface="Times New Roman" pitchFamily="18" charset="0"/>
              </a:rPr>
              <a:t>3. Утверждение </a:t>
            </a:r>
            <a:r>
              <a:rPr lang="ru-RU" sz="1400" b="1" dirty="0">
                <a:solidFill>
                  <a:schemeClr val="tx1"/>
                </a:solidFill>
                <a:latin typeface="Times New Roman" pitchFamily="18" charset="0"/>
                <a:cs typeface="Times New Roman" pitchFamily="18" charset="0"/>
              </a:rPr>
              <a:t>проекта бюджета </a:t>
            </a:r>
          </a:p>
        </p:txBody>
      </p:sp>
      <p:sp>
        <p:nvSpPr>
          <p:cNvPr id="6" name="Прямоугольник 5"/>
          <p:cNvSpPr/>
          <p:nvPr/>
        </p:nvSpPr>
        <p:spPr>
          <a:xfrm>
            <a:off x="1803161" y="4637303"/>
            <a:ext cx="2736304" cy="576064"/>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4. Исполнение </a:t>
            </a:r>
            <a:endParaRPr lang="ru-RU" sz="1400" b="1"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бюджета </a:t>
            </a:r>
          </a:p>
        </p:txBody>
      </p:sp>
      <p:sp>
        <p:nvSpPr>
          <p:cNvPr id="7" name="Прямоугольник 6"/>
          <p:cNvSpPr/>
          <p:nvPr/>
        </p:nvSpPr>
        <p:spPr>
          <a:xfrm>
            <a:off x="1776255" y="5589240"/>
            <a:ext cx="2717831" cy="720080"/>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solidFill>
                  <a:schemeClr val="tx1"/>
                </a:solidFill>
                <a:latin typeface="Times New Roman" pitchFamily="18" charset="0"/>
                <a:cs typeface="Times New Roman" pitchFamily="18" charset="0"/>
              </a:rPr>
              <a:t>5. Рассмотрение </a:t>
            </a:r>
            <a:r>
              <a:rPr lang="ru-RU" sz="1400" b="1" dirty="0">
                <a:solidFill>
                  <a:schemeClr val="tx1"/>
                </a:solidFill>
                <a:latin typeface="Times New Roman" pitchFamily="18" charset="0"/>
                <a:cs typeface="Times New Roman" pitchFamily="18" charset="0"/>
              </a:rPr>
              <a:t>и утверждение отчета об исполнении </a:t>
            </a:r>
          </a:p>
          <a:p>
            <a:pPr algn="ctr"/>
            <a:r>
              <a:rPr lang="ru-RU" sz="1400" b="1" dirty="0">
                <a:solidFill>
                  <a:schemeClr val="tx1"/>
                </a:solidFill>
                <a:latin typeface="Times New Roman" pitchFamily="18" charset="0"/>
                <a:cs typeface="Times New Roman" pitchFamily="18" charset="0"/>
              </a:rPr>
              <a:t>бюджета </a:t>
            </a:r>
          </a:p>
        </p:txBody>
      </p:sp>
      <p:sp>
        <p:nvSpPr>
          <p:cNvPr id="12" name="Стрелка вниз 11"/>
          <p:cNvSpPr/>
          <p:nvPr/>
        </p:nvSpPr>
        <p:spPr>
          <a:xfrm>
            <a:off x="2969767" y="2409233"/>
            <a:ext cx="288032" cy="282148"/>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низ 12"/>
          <p:cNvSpPr/>
          <p:nvPr/>
        </p:nvSpPr>
        <p:spPr>
          <a:xfrm>
            <a:off x="2980218" y="3397223"/>
            <a:ext cx="288033" cy="34909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a:off x="2952719" y="4337135"/>
            <a:ext cx="288031" cy="344206"/>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Стрелка вниз 15"/>
          <p:cNvSpPr/>
          <p:nvPr/>
        </p:nvSpPr>
        <p:spPr>
          <a:xfrm>
            <a:off x="2916098" y="5234901"/>
            <a:ext cx="279046" cy="321431"/>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авая фигурная скобка 16"/>
          <p:cNvSpPr/>
          <p:nvPr/>
        </p:nvSpPr>
        <p:spPr>
          <a:xfrm rot="10800000">
            <a:off x="1107532" y="2209708"/>
            <a:ext cx="606342" cy="3543498"/>
          </a:xfrm>
          <a:prstGeom prst="rightBrace">
            <a:avLst>
              <a:gd name="adj1" fmla="val 8333"/>
              <a:gd name="adj2" fmla="val 48435"/>
            </a:avLst>
          </a:prstGeom>
          <a:ln w="38100"/>
        </p:spPr>
        <p:style>
          <a:lnRef idx="1">
            <a:schemeClr val="accent2"/>
          </a:lnRef>
          <a:fillRef idx="1001">
            <a:schemeClr val="lt1"/>
          </a:fillRef>
          <a:effectRef idx="0">
            <a:schemeClr val="accent2"/>
          </a:effectRef>
          <a:fontRef idx="minor">
            <a:schemeClr val="tx1"/>
          </a:fontRef>
        </p:style>
        <p:txBody>
          <a:bodyPr rtlCol="0" anchor="ctr"/>
          <a:lstStyle/>
          <a:p>
            <a:pPr algn="ctr"/>
            <a:endParaRPr lang="ru-RU" dirty="0"/>
          </a:p>
        </p:txBody>
      </p:sp>
      <p:sp>
        <p:nvSpPr>
          <p:cNvPr id="18" name="Прямоугольник 17"/>
          <p:cNvSpPr/>
          <p:nvPr/>
        </p:nvSpPr>
        <p:spPr>
          <a:xfrm rot="16200000">
            <a:off x="129169" y="2591596"/>
            <a:ext cx="2160239" cy="584775"/>
          </a:xfrm>
          <a:prstGeom prst="rect">
            <a:avLst/>
          </a:prstGeom>
        </p:spPr>
        <p:txBody>
          <a:bodyPr wrap="square">
            <a:spAutoFit/>
          </a:bodyPr>
          <a:lstStyle/>
          <a:p>
            <a:r>
              <a:rPr lang="ru-RU" sz="1600" b="1" dirty="0">
                <a:solidFill>
                  <a:srgbClr val="0070C0"/>
                </a:solidFill>
              </a:rPr>
              <a:t>Бюджетный период</a:t>
            </a:r>
          </a:p>
        </p:txBody>
      </p:sp>
      <p:sp>
        <p:nvSpPr>
          <p:cNvPr id="19" name="Левая фигурная скобка 18"/>
          <p:cNvSpPr/>
          <p:nvPr/>
        </p:nvSpPr>
        <p:spPr>
          <a:xfrm>
            <a:off x="1063227" y="4612151"/>
            <a:ext cx="661734" cy="601216"/>
          </a:xfrm>
          <a:prstGeom prst="lef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dirty="0"/>
          </a:p>
        </p:txBody>
      </p:sp>
      <p:sp>
        <p:nvSpPr>
          <p:cNvPr id="20" name="Прямоугольник 19"/>
          <p:cNvSpPr/>
          <p:nvPr/>
        </p:nvSpPr>
        <p:spPr>
          <a:xfrm rot="16200000">
            <a:off x="-216781" y="4850714"/>
            <a:ext cx="2790582" cy="523220"/>
          </a:xfrm>
          <a:prstGeom prst="rect">
            <a:avLst/>
          </a:prstGeom>
        </p:spPr>
        <p:txBody>
          <a:bodyPr wrap="square">
            <a:spAutoFit/>
          </a:bodyPr>
          <a:lstStyle/>
          <a:p>
            <a:r>
              <a:rPr lang="ru-RU" sz="1400" b="1" dirty="0">
                <a:solidFill>
                  <a:srgbClr val="0070C0"/>
                </a:solidFill>
              </a:rPr>
              <a:t>Финансовый год</a:t>
            </a:r>
          </a:p>
          <a:p>
            <a:r>
              <a:rPr lang="ru-RU" sz="1400" b="1" dirty="0">
                <a:solidFill>
                  <a:srgbClr val="0070C0"/>
                </a:solidFill>
              </a:rPr>
              <a:t> (01.01 по 31.12)</a:t>
            </a:r>
          </a:p>
        </p:txBody>
      </p:sp>
      <p:sp>
        <p:nvSpPr>
          <p:cNvPr id="8" name="Пятиугольник 7"/>
          <p:cNvSpPr/>
          <p:nvPr/>
        </p:nvSpPr>
        <p:spPr>
          <a:xfrm rot="20901628">
            <a:off x="4511048" y="1901901"/>
            <a:ext cx="391466" cy="241799"/>
          </a:xfrm>
          <a:prstGeom prst="homePlate">
            <a:avLst/>
          </a:prstGeom>
          <a:solidFill>
            <a:schemeClr val="accent2">
              <a:lumMod val="40000"/>
              <a:lumOff val="60000"/>
            </a:schemeClr>
          </a:solidFill>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4860032" y="1340769"/>
            <a:ext cx="3672408" cy="1234475"/>
          </a:xfrm>
          <a:prstGeom prst="rect">
            <a:avLst/>
          </a:prstGeom>
          <a:solidFill>
            <a:schemeClr val="accent2">
              <a:lumMod val="20000"/>
              <a:lumOff val="80000"/>
            </a:schemeClr>
          </a:solidFill>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dirty="0"/>
              <a:t>Составление проекта бюджета основывается на </a:t>
            </a:r>
            <a:r>
              <a:rPr lang="en-US" sz="1100" b="1" dirty="0"/>
              <a:t>:</a:t>
            </a:r>
            <a:endParaRPr lang="ru-RU" sz="1100" b="1" dirty="0"/>
          </a:p>
          <a:p>
            <a:pPr lvl="0">
              <a:defRPr/>
            </a:pPr>
            <a:r>
              <a:rPr lang="ru-RU" sz="1100" b="1" i="1" dirty="0" smtClean="0">
                <a:latin typeface="Times New Roman" pitchFamily="18" charset="0"/>
                <a:cs typeface="Times New Roman" pitchFamily="18" charset="0"/>
              </a:rPr>
              <a:t>- Прогнозе социально </a:t>
            </a:r>
            <a:r>
              <a:rPr lang="ru-RU" sz="1100" b="1" i="1" dirty="0">
                <a:latin typeface="Times New Roman" pitchFamily="18" charset="0"/>
                <a:cs typeface="Times New Roman" pitchFamily="18" charset="0"/>
              </a:rPr>
              <a:t>– экономического развития муниципального образования Октябрьский район</a:t>
            </a:r>
          </a:p>
          <a:p>
            <a:pPr lvl="0">
              <a:defRPr/>
            </a:pPr>
            <a:r>
              <a:rPr lang="ru-RU" sz="1100" b="1" i="1" dirty="0" smtClean="0">
                <a:latin typeface="Times New Roman" pitchFamily="18" charset="0"/>
                <a:cs typeface="Times New Roman" pitchFamily="18" charset="0"/>
              </a:rPr>
              <a:t>- Основных направлениях </a:t>
            </a:r>
            <a:r>
              <a:rPr lang="ru-RU" sz="1100" b="1" i="1" dirty="0">
                <a:latin typeface="Times New Roman" pitchFamily="18" charset="0"/>
                <a:cs typeface="Times New Roman" pitchFamily="18" charset="0"/>
              </a:rPr>
              <a:t>бюджетной  и налоговой политики</a:t>
            </a:r>
          </a:p>
          <a:p>
            <a:pPr lvl="0">
              <a:defRPr/>
            </a:pPr>
            <a:r>
              <a:rPr lang="ru-RU" sz="1100" b="1" i="1" dirty="0" smtClean="0">
                <a:latin typeface="Times New Roman" pitchFamily="18" charset="0"/>
                <a:cs typeface="Times New Roman" pitchFamily="18" charset="0"/>
              </a:rPr>
              <a:t>- Муниципальных программах муниципального </a:t>
            </a:r>
            <a:r>
              <a:rPr lang="ru-RU" sz="1100" b="1" i="1" dirty="0">
                <a:latin typeface="Times New Roman" pitchFamily="18" charset="0"/>
                <a:cs typeface="Times New Roman" pitchFamily="18" charset="0"/>
              </a:rPr>
              <a:t>образования Октябрьский район</a:t>
            </a:r>
          </a:p>
        </p:txBody>
      </p:sp>
      <p:sp>
        <p:nvSpPr>
          <p:cNvPr id="10" name="Пятиугольник 9"/>
          <p:cNvSpPr/>
          <p:nvPr/>
        </p:nvSpPr>
        <p:spPr>
          <a:xfrm>
            <a:off x="4541661" y="2883983"/>
            <a:ext cx="391743" cy="279024"/>
          </a:xfrm>
          <a:prstGeom prst="homePlate">
            <a:avLst/>
          </a:prstGeom>
          <a:solidFill>
            <a:schemeClr val="accent2">
              <a:lumMod val="40000"/>
              <a:lumOff val="60000"/>
            </a:schemeClr>
          </a:solidFill>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4863899" y="2719862"/>
            <a:ext cx="3672408" cy="3834883"/>
          </a:xfrm>
          <a:prstGeom prst="rect">
            <a:avLst/>
          </a:prstGeom>
          <a:solidFill>
            <a:schemeClr val="accent6">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lvl="0">
              <a:defRPr/>
            </a:pPr>
            <a:endParaRPr lang="ru-RU" sz="1100" b="1" i="1" dirty="0" smtClean="0">
              <a:latin typeface="Times New Roman" pitchFamily="18" charset="0"/>
              <a:cs typeface="Times New Roman" pitchFamily="18" charset="0"/>
            </a:endParaRPr>
          </a:p>
          <a:p>
            <a:pPr lvl="0">
              <a:defRPr/>
            </a:pPr>
            <a:endParaRPr lang="ru-RU" sz="1100" b="1" i="1" dirty="0">
              <a:latin typeface="Times New Roman" pitchFamily="18" charset="0"/>
              <a:cs typeface="Times New Roman" pitchFamily="18" charset="0"/>
            </a:endParaRPr>
          </a:p>
          <a:p>
            <a:pPr lvl="0">
              <a:defRPr/>
            </a:pPr>
            <a:r>
              <a:rPr lang="ru-RU" sz="1100" b="1" i="1" dirty="0" smtClean="0">
                <a:latin typeface="Times New Roman" pitchFamily="18" charset="0"/>
                <a:cs typeface="Times New Roman" pitchFamily="18" charset="0"/>
              </a:rPr>
              <a:t>Администрация </a:t>
            </a:r>
            <a:r>
              <a:rPr lang="ru-RU" sz="1100" b="1" i="1" dirty="0">
                <a:latin typeface="Times New Roman" pitchFamily="18" charset="0"/>
                <a:cs typeface="Times New Roman" pitchFamily="18" charset="0"/>
              </a:rPr>
              <a:t>муниципального района вносит на рассмотрение и утверждение Собрания депутатов проект решения о местном бюджете до 15 ноября текущего </a:t>
            </a:r>
            <a:r>
              <a:rPr lang="ru-RU" sz="1100" b="1" i="1" dirty="0" smtClean="0">
                <a:latin typeface="Times New Roman" pitchFamily="18" charset="0"/>
                <a:cs typeface="Times New Roman" pitchFamily="18" charset="0"/>
              </a:rPr>
              <a:t>года.</a:t>
            </a:r>
          </a:p>
          <a:p>
            <a:pPr lvl="0">
              <a:defRPr/>
            </a:pPr>
            <a:r>
              <a:rPr lang="ru-RU" sz="1100" b="1" i="1" dirty="0" smtClean="0">
                <a:latin typeface="Times New Roman" pitchFamily="18" charset="0"/>
                <a:cs typeface="Times New Roman" pitchFamily="18" charset="0"/>
              </a:rPr>
              <a:t>До рассмотрения Собранием депутатом проект бюджета выносится на публичные слушания</a:t>
            </a:r>
          </a:p>
          <a:p>
            <a:pPr lvl="0">
              <a:defRPr/>
            </a:pPr>
            <a:r>
              <a:rPr lang="ru-RU" sz="1100" b="1" i="1" dirty="0" smtClean="0">
                <a:latin typeface="Times New Roman" pitchFamily="18" charset="0"/>
                <a:cs typeface="Times New Roman" pitchFamily="18" charset="0"/>
              </a:rPr>
              <a:t>Собрание депутатов рассматривает проект бюджета в первом чтении в течение 20 дней со дня внесения его в Собрание депутатов муниципального района</a:t>
            </a:r>
          </a:p>
          <a:p>
            <a:pPr lvl="0">
              <a:defRPr/>
            </a:pPr>
            <a:r>
              <a:rPr lang="ru-RU" sz="1100" b="1" i="1" dirty="0" smtClean="0">
                <a:latin typeface="Times New Roman" pitchFamily="18" charset="0"/>
                <a:cs typeface="Times New Roman" pitchFamily="18" charset="0"/>
              </a:rPr>
              <a:t>При принятии  в первом чтении решения о местном бюджете утверждаются основные характеристики местного бюджета (доходы, расходы и источники финансирования дефицита бюджета) либо создается рабочая группа по доработке местного бюджета.</a:t>
            </a:r>
          </a:p>
          <a:p>
            <a:pPr lvl="0">
              <a:defRPr/>
            </a:pPr>
            <a:r>
              <a:rPr lang="ru-RU" sz="1100" b="1" i="1" dirty="0" smtClean="0">
                <a:latin typeface="Times New Roman" pitchFamily="18" charset="0"/>
                <a:cs typeface="Times New Roman" pitchFamily="18" charset="0"/>
              </a:rPr>
              <a:t>Доработанный проект решения о бюджете с учетом рекомендаций и предложений вносится на рассмотрение в Собрание депутатов на утверждение во втором чтении или в целом.</a:t>
            </a:r>
          </a:p>
          <a:p>
            <a:pPr lvl="0">
              <a:defRPr/>
            </a:pPr>
            <a:r>
              <a:rPr lang="ru-RU" sz="1100" b="1" i="1" dirty="0" smtClean="0">
                <a:latin typeface="Times New Roman" pitchFamily="18" charset="0"/>
                <a:cs typeface="Times New Roman" pitchFamily="18" charset="0"/>
              </a:rPr>
              <a:t>Проект решения о местом бюджете должен быть рассмотрен Собранием депутатов, подписан главой муниципального района и обнародован до начала очередного финансового года</a:t>
            </a:r>
          </a:p>
          <a:p>
            <a:pPr lvl="0">
              <a:defRPr/>
            </a:pPr>
            <a:endParaRPr lang="ru-RU" sz="1200" i="1" dirty="0" smtClean="0">
              <a:latin typeface="Times New Roman" pitchFamily="18" charset="0"/>
              <a:cs typeface="Times New Roman" pitchFamily="18" charset="0"/>
            </a:endParaRPr>
          </a:p>
          <a:p>
            <a:pPr lvl="0">
              <a:defRPr/>
            </a:pPr>
            <a:endParaRPr lang="ru-RU" sz="1200" i="1" dirty="0">
              <a:latin typeface="Times New Roman" pitchFamily="18" charset="0"/>
              <a:cs typeface="Times New Roman" pitchFamily="18" charset="0"/>
            </a:endParaRPr>
          </a:p>
        </p:txBody>
      </p:sp>
      <p:sp>
        <p:nvSpPr>
          <p:cNvPr id="14" name="Пятиугольник 13"/>
          <p:cNvSpPr/>
          <p:nvPr/>
        </p:nvSpPr>
        <p:spPr>
          <a:xfrm>
            <a:off x="4537427" y="3853203"/>
            <a:ext cx="375479" cy="362302"/>
          </a:xfrm>
          <a:prstGeom prst="homePlate">
            <a:avLst>
              <a:gd name="adj" fmla="val 45929"/>
            </a:avLst>
          </a:prstGeom>
          <a:solidFill>
            <a:schemeClr val="accent2">
              <a:lumMod val="40000"/>
              <a:lumOff val="60000"/>
            </a:schemeClr>
          </a:solidFill>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7443920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 xmlns:p14="http://schemas.microsoft.com/office/powerpoint/2010/main" val="114595532"/>
              </p:ext>
            </p:extLst>
          </p:nvPr>
        </p:nvGraphicFramePr>
        <p:xfrm>
          <a:off x="13812" y="3645024"/>
          <a:ext cx="8856984" cy="2996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p:cNvGraphicFramePr>
            <a:graphicFrameLocks noGrp="1"/>
          </p:cNvGraphicFramePr>
          <p:nvPr>
            <p:extLst>
              <p:ext uri="{D42A27DB-BD31-4B8C-83A1-F6EECF244321}">
                <p14:modId xmlns="" xmlns:p14="http://schemas.microsoft.com/office/powerpoint/2010/main" val="3517500902"/>
              </p:ext>
            </p:extLst>
          </p:nvPr>
        </p:nvGraphicFramePr>
        <p:xfrm>
          <a:off x="683568" y="1052736"/>
          <a:ext cx="7992890" cy="2883303"/>
        </p:xfrm>
        <a:graphic>
          <a:graphicData uri="http://schemas.openxmlformats.org/drawingml/2006/table">
            <a:tbl>
              <a:tblPr firstRow="1" firstCol="1" bandRow="1">
                <a:tableStyleId>{5C22544A-7EE6-4342-B048-85BDC9FD1C3A}</a:tableStyleId>
              </a:tblPr>
              <a:tblGrid>
                <a:gridCol w="2711754"/>
                <a:gridCol w="1311333"/>
                <a:gridCol w="1259713"/>
                <a:gridCol w="1411245"/>
                <a:gridCol w="1298845"/>
              </a:tblGrid>
              <a:tr h="847193">
                <a:tc>
                  <a:txBody>
                    <a:bodyPr/>
                    <a:lstStyle/>
                    <a:p>
                      <a:pPr indent="450215" algn="ctr">
                        <a:spcAft>
                          <a:spcPts val="0"/>
                        </a:spcAft>
                      </a:pPr>
                      <a:r>
                        <a:rPr lang="ru-RU" sz="1200" dirty="0">
                          <a:effectLst/>
                        </a:rPr>
                        <a:t> </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dirty="0">
                          <a:effectLst/>
                        </a:rPr>
                        <a:t>2017 год</a:t>
                      </a:r>
                    </a:p>
                    <a:p>
                      <a:pPr indent="450215" algn="ctr">
                        <a:spcAft>
                          <a:spcPts val="0"/>
                        </a:spcAft>
                      </a:pPr>
                      <a:r>
                        <a:rPr lang="ru-RU" sz="1200" dirty="0">
                          <a:effectLst/>
                        </a:rPr>
                        <a:t>утверждено решением Собрания депутатов</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dirty="0">
                          <a:effectLst/>
                        </a:rPr>
                        <a:t>2018 год проект</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2019 год проект</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2020 год проект</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234661">
                <a:tc>
                  <a:txBody>
                    <a:bodyPr/>
                    <a:lstStyle/>
                    <a:p>
                      <a:pPr indent="450215" algn="l">
                        <a:spcAft>
                          <a:spcPts val="0"/>
                        </a:spcAft>
                      </a:pPr>
                      <a:r>
                        <a:rPr lang="ru-RU" sz="1200" dirty="0">
                          <a:effectLst/>
                        </a:rPr>
                        <a:t>Доходы – всего:</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dirty="0">
                          <a:effectLst/>
                        </a:rPr>
                        <a:t>310142,7</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rPr>
                        <a:t>271233,4</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278384,8</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307729,3</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dirty="0">
                          <a:effectLs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dirty="0">
                          <a:effectLs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dirty="0">
                          <a:effectLst/>
                        </a:rPr>
                        <a:t>% к предыдущему году</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87,5</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102,6</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110,5</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234661">
                <a:tc>
                  <a:txBody>
                    <a:bodyPr/>
                    <a:lstStyle/>
                    <a:p>
                      <a:pPr indent="450215" algn="l">
                        <a:spcAft>
                          <a:spcPts val="0"/>
                        </a:spcAft>
                      </a:pPr>
                      <a:r>
                        <a:rPr lang="ru-RU" sz="1200">
                          <a:effectLst/>
                        </a:rPr>
                        <a:t>Расходы – всего:</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340770,3</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rPr>
                        <a:t>274305,4</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281517,4</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310951,1</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highlight>
                            <a:srgbClr val="FFFF00"/>
                          </a:highligh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highlight>
                            <a:srgbClr val="FFFF00"/>
                          </a:highligh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highlight>
                            <a:srgbClr val="FFFF00"/>
                          </a:highligh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a:effectLst/>
                        </a:rPr>
                        <a:t>% к предыдущему году</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rPr>
                        <a:t>80,5</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102,6</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110,5</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69439">
                <a:tc>
                  <a:txBody>
                    <a:bodyPr/>
                    <a:lstStyle/>
                    <a:p>
                      <a:pPr indent="450215" algn="l">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highlight>
                            <a:srgbClr val="FFFF00"/>
                          </a:highlight>
                        </a:rPr>
                        <a:t>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highlight>
                            <a:srgbClr val="FFFF00"/>
                          </a:highligh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highlight>
                            <a:srgbClr val="FFFF00"/>
                          </a:highlight>
                        </a:rPr>
                        <a:t> </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234661">
                <a:tc>
                  <a:txBody>
                    <a:bodyPr/>
                    <a:lstStyle/>
                    <a:p>
                      <a:pPr indent="450215" algn="l">
                        <a:spcAft>
                          <a:spcPts val="0"/>
                        </a:spcAft>
                      </a:pPr>
                      <a:r>
                        <a:rPr lang="ru-RU" sz="1200">
                          <a:effectLst/>
                        </a:rPr>
                        <a:t>Дефицит (-), профицит (+)</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indent="450215" algn="ctr">
                        <a:spcAft>
                          <a:spcPts val="0"/>
                        </a:spcAft>
                      </a:pPr>
                      <a:r>
                        <a:rPr lang="ru-RU" sz="1200">
                          <a:effectLst/>
                        </a:rPr>
                        <a:t>30627,6</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a:effectLst/>
                        </a:rPr>
                        <a:t>3072</a:t>
                      </a:r>
                      <a:endParaRPr lang="ru-RU" sz="1200" b="1">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dirty="0">
                          <a:effectLst/>
                        </a:rPr>
                        <a:t>3132,6</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450215" algn="ctr">
                        <a:spcAft>
                          <a:spcPts val="0"/>
                        </a:spcAft>
                      </a:pPr>
                      <a:r>
                        <a:rPr lang="ru-RU" sz="1200" smtClean="0">
                          <a:effectLst/>
                        </a:rPr>
                        <a:t>3221,8</a:t>
                      </a:r>
                      <a:endParaRPr lang="ru-RU" sz="12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55319">
                <a:tc>
                  <a:txBody>
                    <a:bodyPr/>
                    <a:lstStyle/>
                    <a:p>
                      <a:pPr indent="450215" algn="l">
                        <a:spcAft>
                          <a:spcPts val="0"/>
                        </a:spcAft>
                      </a:pPr>
                      <a:r>
                        <a:rPr lang="ru-RU" sz="1100">
                          <a:effectLst/>
                        </a:rPr>
                        <a:t> </a:t>
                      </a:r>
                      <a:endParaRPr lang="ru-RU" sz="1400">
                        <a:effectLst/>
                        <a:latin typeface="Times New Roman"/>
                        <a:ea typeface="Times New Roman"/>
                      </a:endParaRPr>
                    </a:p>
                  </a:txBody>
                  <a:tcPr marL="68580" marR="68580" marT="0" marB="0"/>
                </a:tc>
                <a:tc>
                  <a:txBody>
                    <a:bodyPr/>
                    <a:lstStyle/>
                    <a:p>
                      <a:pPr indent="450215" algn="ctr">
                        <a:spcAft>
                          <a:spcPts val="0"/>
                        </a:spcAft>
                      </a:pPr>
                      <a:r>
                        <a:rPr lang="ru-RU" sz="1100">
                          <a:effectLst/>
                        </a:rPr>
                        <a:t> </a:t>
                      </a:r>
                      <a:endParaRPr lang="ru-RU" sz="1400">
                        <a:effectLst/>
                        <a:latin typeface="Times New Roman"/>
                        <a:ea typeface="Times New Roman"/>
                      </a:endParaRPr>
                    </a:p>
                  </a:txBody>
                  <a:tcPr marL="68580" marR="68580" marT="0" marB="0" anchor="ctr"/>
                </a:tc>
                <a:tc>
                  <a:txBody>
                    <a:bodyPr/>
                    <a:lstStyle/>
                    <a:p>
                      <a:pPr indent="450215" algn="ctr">
                        <a:spcAft>
                          <a:spcPts val="0"/>
                        </a:spcAft>
                      </a:pPr>
                      <a:r>
                        <a:rPr lang="ru-RU" sz="1100">
                          <a:effectLst/>
                        </a:rPr>
                        <a:t> </a:t>
                      </a:r>
                      <a:endParaRPr lang="ru-RU" sz="1400">
                        <a:effectLst/>
                        <a:latin typeface="Times New Roman"/>
                        <a:ea typeface="Times New Roman"/>
                      </a:endParaRPr>
                    </a:p>
                  </a:txBody>
                  <a:tcPr marL="68580" marR="68580" marT="0" marB="0" anchor="ctr"/>
                </a:tc>
                <a:tc>
                  <a:txBody>
                    <a:bodyPr/>
                    <a:lstStyle/>
                    <a:p>
                      <a:pPr indent="450215" algn="ctr">
                        <a:spcAft>
                          <a:spcPts val="0"/>
                        </a:spcAft>
                      </a:pPr>
                      <a:r>
                        <a:rPr lang="ru-RU" sz="1100">
                          <a:effectLst/>
                        </a:rPr>
                        <a:t> </a:t>
                      </a:r>
                      <a:endParaRPr lang="ru-RU" sz="1400">
                        <a:effectLst/>
                        <a:latin typeface="Times New Roman"/>
                        <a:ea typeface="Times New Roman"/>
                      </a:endParaRPr>
                    </a:p>
                  </a:txBody>
                  <a:tcPr marL="68580" marR="68580" marT="0" marB="0" anchor="ctr"/>
                </a:tc>
                <a:tc>
                  <a:txBody>
                    <a:bodyPr/>
                    <a:lstStyle/>
                    <a:p>
                      <a:pPr indent="450215" algn="ctr">
                        <a:spcAft>
                          <a:spcPts val="0"/>
                        </a:spcAft>
                      </a:pPr>
                      <a:r>
                        <a:rPr lang="ru-RU" sz="1100" dirty="0" smtClean="0">
                          <a:effectLst/>
                        </a:rPr>
                        <a:t> </a:t>
                      </a:r>
                      <a:endParaRPr lang="ru-RU" sz="1400" dirty="0">
                        <a:effectLst/>
                        <a:latin typeface="Times New Roman"/>
                        <a:ea typeface="Times New Roman"/>
                      </a:endParaRPr>
                    </a:p>
                  </a:txBody>
                  <a:tcPr marL="68580" marR="68580" marT="0" marB="0" anchor="ctr"/>
                </a:tc>
              </a:tr>
            </a:tbl>
          </a:graphicData>
        </a:graphic>
      </p:graphicFrame>
      <p:sp>
        <p:nvSpPr>
          <p:cNvPr id="6" name="Прямоугольник 5"/>
          <p:cNvSpPr/>
          <p:nvPr/>
        </p:nvSpPr>
        <p:spPr>
          <a:xfrm>
            <a:off x="251520" y="116632"/>
            <a:ext cx="8640960" cy="707886"/>
          </a:xfrm>
          <a:prstGeom prst="rect">
            <a:avLst/>
          </a:prstGeom>
        </p:spPr>
        <p:txBody>
          <a:bodyPr wrap="square">
            <a:spAutoFit/>
          </a:bodyPr>
          <a:lstStyle/>
          <a:p>
            <a:pPr algn="ctr"/>
            <a:r>
              <a:rPr lang="ru-RU" sz="2000" b="1" dirty="0">
                <a:ln w="11430"/>
                <a:solidFill>
                  <a:schemeClr val="accent2"/>
                </a:solidFill>
                <a:effectLst>
                  <a:outerShdw blurRad="50800" dist="39000" dir="5460000" algn="tl">
                    <a:srgbClr val="000000">
                      <a:alpha val="38000"/>
                    </a:srgbClr>
                  </a:outerShdw>
                </a:effectLst>
                <a:latin typeface="Times New Roman" pitchFamily="18" charset="0"/>
                <a:cs typeface="Times New Roman" pitchFamily="18" charset="0"/>
              </a:rPr>
              <a:t>Основные характеристики бюджета муниципального образования </a:t>
            </a:r>
            <a:br>
              <a:rPr lang="ru-RU" sz="2000" b="1" dirty="0">
                <a:ln w="11430"/>
                <a:solidFill>
                  <a:schemeClr val="accent2"/>
                </a:solidFill>
                <a:effectLst>
                  <a:outerShdw blurRad="50800" dist="39000" dir="5460000" algn="tl">
                    <a:srgbClr val="000000">
                      <a:alpha val="38000"/>
                    </a:srgbClr>
                  </a:outerShdw>
                </a:effectLst>
                <a:latin typeface="Times New Roman" pitchFamily="18" charset="0"/>
                <a:cs typeface="Times New Roman" pitchFamily="18" charset="0"/>
              </a:rPr>
            </a:br>
            <a:r>
              <a:rPr lang="ru-RU" sz="2000" b="1" dirty="0">
                <a:ln w="11430"/>
                <a:solidFill>
                  <a:schemeClr val="accent2"/>
                </a:solidFill>
                <a:effectLst>
                  <a:outerShdw blurRad="50800" dist="39000" dir="5460000" algn="tl">
                    <a:srgbClr val="000000">
                      <a:alpha val="38000"/>
                    </a:srgbClr>
                  </a:outerShdw>
                </a:effectLst>
                <a:latin typeface="Times New Roman" pitchFamily="18" charset="0"/>
                <a:cs typeface="Times New Roman" pitchFamily="18" charset="0"/>
              </a:rPr>
              <a:t>на 2018 год и на плановый период 2019 и 2020 годов</a:t>
            </a:r>
            <a:endParaRPr lang="ru-RU" sz="2000" b="1" dirty="0">
              <a:ln w="11430"/>
              <a:solidFill>
                <a:schemeClr val="accent2"/>
              </a:solidFill>
              <a:effectLst>
                <a:outerShdw blurRad="50800" dist="39000" dir="5460000" algn="tl">
                  <a:srgbClr val="000000">
                    <a:alpha val="38000"/>
                  </a:srgbClr>
                </a:outerShdw>
              </a:effectLst>
            </a:endParaRPr>
          </a:p>
        </p:txBody>
      </p:sp>
      <p:sp>
        <p:nvSpPr>
          <p:cNvPr id="2" name="Прямоугольник 1"/>
          <p:cNvSpPr/>
          <p:nvPr/>
        </p:nvSpPr>
        <p:spPr>
          <a:xfrm>
            <a:off x="7668344" y="761996"/>
            <a:ext cx="939681" cy="261610"/>
          </a:xfrm>
          <a:prstGeom prst="rect">
            <a:avLst/>
          </a:prstGeom>
        </p:spPr>
        <p:txBody>
          <a:bodyPr wrap="none">
            <a:spAutoFit/>
          </a:bodyPr>
          <a:lstStyle/>
          <a:p>
            <a:r>
              <a:rPr lang="ru-RU" sz="1100" b="1" dirty="0">
                <a:latin typeface="Times New Roman" pitchFamily="18" charset="0"/>
                <a:cs typeface="Times New Roman" pitchFamily="18" charset="0"/>
              </a:rPr>
              <a:t>тыс. рублей</a:t>
            </a:r>
          </a:p>
        </p:txBody>
      </p:sp>
    </p:spTree>
    <p:extLst>
      <p:ext uri="{BB962C8B-B14F-4D97-AF65-F5344CB8AC3E}">
        <p14:creationId xmlns="" xmlns:p14="http://schemas.microsoft.com/office/powerpoint/2010/main" val="183040715"/>
      </p:ext>
    </p:extLst>
  </p:cSld>
  <p:clrMapOvr>
    <a:masterClrMapping/>
  </p:clrMapOvr>
  <p:transition spd="slow">
    <p:push dir="u"/>
  </p:transition>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Бюджет_для_граждан 2015-201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Шрифты Мо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defRPr sz="1400" dirty="0" smtClean="0">
            <a:latin typeface="Tahoma" pitchFamily="34" charset="0"/>
            <a:cs typeface="Tahoma"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theme>
</file>

<file path=ppt/theme/theme11.xml><?xml version="1.0" encoding="utf-8"?>
<a:theme xmlns:a="http://schemas.openxmlformats.org/drawingml/2006/main" name="Исполнительная">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ес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сен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Ма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Лет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Бюджет_для_граждан 2015-201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Шрифты Мо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defRPr sz="1400" dirty="0" smtClean="0">
            <a:latin typeface="Tahoma" pitchFamily="34" charset="0"/>
            <a:cs typeface="Tahoma"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theme>
</file>

<file path=ppt/theme/theme9.xml><?xml version="1.0" encoding="utf-8"?>
<a:theme xmlns:a="http://schemas.openxmlformats.org/drawingml/2006/main" name="Бюджет_для_граждан 2015-201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Шрифты Мо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defRPr sz="1400" dirty="0" smtClean="0">
            <a:latin typeface="Tahoma" pitchFamily="34" charset="0"/>
            <a:cs typeface="Tahoma"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theme>
</file>

<file path=docProps/app.xml><?xml version="1.0" encoding="utf-8"?>
<Properties xmlns="http://schemas.openxmlformats.org/officeDocument/2006/extended-properties" xmlns:vt="http://schemas.openxmlformats.org/officeDocument/2006/docPropsVTypes">
  <Template>TM02510796[[fn=Цветной календарь на 2011 год (6 стр.)]]</Template>
  <TotalTime>6737</TotalTime>
  <Words>4671</Words>
  <Application>Microsoft Office PowerPoint</Application>
  <PresentationFormat>Экран (4:3)</PresentationFormat>
  <Paragraphs>827</Paragraphs>
  <Slides>50</Slides>
  <Notes>23</Notes>
  <HiddenSlides>0</HiddenSlides>
  <MMClips>0</MMClips>
  <ScaleCrop>false</ScaleCrop>
  <HeadingPairs>
    <vt:vector size="4" baseType="variant">
      <vt:variant>
        <vt:lpstr>Тема</vt:lpstr>
      </vt:variant>
      <vt:variant>
        <vt:i4>11</vt:i4>
      </vt:variant>
      <vt:variant>
        <vt:lpstr>Заголовки слайдов</vt:lpstr>
      </vt:variant>
      <vt:variant>
        <vt:i4>50</vt:i4>
      </vt:variant>
    </vt:vector>
  </HeadingPairs>
  <TitlesOfParts>
    <vt:vector size="61" baseType="lpstr">
      <vt:lpstr>Новый год</vt:lpstr>
      <vt:lpstr>весна</vt:lpstr>
      <vt:lpstr>1_Новый год</vt:lpstr>
      <vt:lpstr>Осень</vt:lpstr>
      <vt:lpstr>Май</vt:lpstr>
      <vt:lpstr>Лето</vt:lpstr>
      <vt:lpstr>Специальное оформление</vt:lpstr>
      <vt:lpstr>2_Бюджет_для_граждан 2015-2017</vt:lpstr>
      <vt:lpstr>Бюджет_для_граждан 2015-2017</vt:lpstr>
      <vt:lpstr>1_Бюджет_для_граждан 2015-2017</vt:lpstr>
      <vt:lpstr>Исполнительная</vt:lpstr>
      <vt:lpstr>Слайд 1</vt:lpstr>
      <vt:lpstr>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Byankina IV</dc:creator>
  <cp:lastModifiedBy>Администратор</cp:lastModifiedBy>
  <cp:revision>646</cp:revision>
  <dcterms:created xsi:type="dcterms:W3CDTF">2017-09-01T00:01:52Z</dcterms:created>
  <dcterms:modified xsi:type="dcterms:W3CDTF">2017-12-01T00:14:40Z</dcterms:modified>
</cp:coreProperties>
</file>